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300" r:id="rId2"/>
    <p:sldId id="282" r:id="rId3"/>
    <p:sldId id="317" r:id="rId4"/>
    <p:sldId id="322" r:id="rId5"/>
    <p:sldId id="301" r:id="rId6"/>
    <p:sldId id="309" r:id="rId7"/>
    <p:sldId id="308" r:id="rId8"/>
    <p:sldId id="310" r:id="rId9"/>
    <p:sldId id="302" r:id="rId10"/>
    <p:sldId id="337" r:id="rId11"/>
    <p:sldId id="338" r:id="rId12"/>
    <p:sldId id="339" r:id="rId13"/>
    <p:sldId id="340" r:id="rId14"/>
    <p:sldId id="341" r:id="rId15"/>
    <p:sldId id="342" r:id="rId16"/>
    <p:sldId id="343" r:id="rId17"/>
    <p:sldId id="345" r:id="rId18"/>
    <p:sldId id="344" r:id="rId19"/>
    <p:sldId id="346" r:id="rId20"/>
    <p:sldId id="347" r:id="rId21"/>
    <p:sldId id="348" r:id="rId22"/>
    <p:sldId id="349" r:id="rId23"/>
    <p:sldId id="350" r:id="rId24"/>
    <p:sldId id="351" r:id="rId25"/>
    <p:sldId id="352" r:id="rId26"/>
    <p:sldId id="353" r:id="rId27"/>
    <p:sldId id="354" r:id="rId28"/>
    <p:sldId id="355" r:id="rId29"/>
    <p:sldId id="356" r:id="rId30"/>
    <p:sldId id="357" r:id="rId31"/>
    <p:sldId id="358" r:id="rId32"/>
    <p:sldId id="359" r:id="rId33"/>
    <p:sldId id="360" r:id="rId34"/>
    <p:sldId id="361" r:id="rId35"/>
    <p:sldId id="362" r:id="rId36"/>
    <p:sldId id="303" r:id="rId37"/>
    <p:sldId id="318" r:id="rId38"/>
    <p:sldId id="319" r:id="rId39"/>
    <p:sldId id="320" r:id="rId40"/>
    <p:sldId id="321" r:id="rId41"/>
    <p:sldId id="326" r:id="rId42"/>
    <p:sldId id="327" r:id="rId43"/>
    <p:sldId id="328" r:id="rId44"/>
    <p:sldId id="329" r:id="rId45"/>
    <p:sldId id="330" r:id="rId46"/>
    <p:sldId id="331" r:id="rId47"/>
    <p:sldId id="325" r:id="rId48"/>
    <p:sldId id="304" r:id="rId49"/>
    <p:sldId id="305" r:id="rId50"/>
    <p:sldId id="323" r:id="rId51"/>
    <p:sldId id="306" r:id="rId52"/>
    <p:sldId id="363" r:id="rId53"/>
    <p:sldId id="364" r:id="rId54"/>
    <p:sldId id="365" r:id="rId55"/>
    <p:sldId id="366" r:id="rId56"/>
    <p:sldId id="367" r:id="rId57"/>
    <p:sldId id="368" r:id="rId58"/>
    <p:sldId id="369" r:id="rId59"/>
    <p:sldId id="370" r:id="rId60"/>
    <p:sldId id="371" r:id="rId61"/>
    <p:sldId id="372" r:id="rId62"/>
    <p:sldId id="307" r:id="rId63"/>
    <p:sldId id="335" r:id="rId64"/>
    <p:sldId id="311" r:id="rId65"/>
    <p:sldId id="333" r:id="rId66"/>
    <p:sldId id="334" r:id="rId67"/>
    <p:sldId id="336" r:id="rId68"/>
    <p:sldId id="313" r:id="rId69"/>
    <p:sldId id="324" r:id="rId70"/>
    <p:sldId id="314" r:id="rId71"/>
    <p:sldId id="332" r:id="rId72"/>
    <p:sldId id="315" r:id="rId73"/>
    <p:sldId id="316" r:id="rId74"/>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4425" autoAdjust="0"/>
  </p:normalViewPr>
  <p:slideViewPr>
    <p:cSldViewPr snapToGrid="0">
      <p:cViewPr varScale="1">
        <p:scale>
          <a:sx n="109" d="100"/>
          <a:sy n="109" d="100"/>
        </p:scale>
        <p:origin x="1020"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990"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B848231E-DA2D-4FD1-B74D-5EB6F3A641F6}" type="datetimeFigureOut">
              <a:rPr lang="en-GB" smtClean="0"/>
              <a:t>30/07/2019</a:t>
            </a:fld>
            <a:endParaRPr lang="en-GB"/>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D7766F51-DEB3-481D-96BE-39B863B99A59}" type="slidenum">
              <a:rPr lang="en-GB" smtClean="0"/>
              <a:t>‹#›</a:t>
            </a:fld>
            <a:endParaRPr lang="en-GB"/>
          </a:p>
        </p:txBody>
      </p:sp>
    </p:spTree>
    <p:extLst>
      <p:ext uri="{BB962C8B-B14F-4D97-AF65-F5344CB8AC3E}">
        <p14:creationId xmlns:p14="http://schemas.microsoft.com/office/powerpoint/2010/main" val="3087587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275" y="0"/>
            <a:ext cx="2946400" cy="498475"/>
          </a:xfrm>
          <a:prstGeom prst="rect">
            <a:avLst/>
          </a:prstGeom>
        </p:spPr>
        <p:txBody>
          <a:bodyPr vert="horz" lIns="91440" tIns="45720" rIns="91440" bIns="45720" rtlCol="0"/>
          <a:lstStyle>
            <a:lvl1pPr algn="r">
              <a:defRPr sz="1200"/>
            </a:lvl1pPr>
          </a:lstStyle>
          <a:p>
            <a:fld id="{6018907F-F4D7-4D3F-94BE-499C1ED83A23}" type="datetimeFigureOut">
              <a:rPr lang="en-GB" smtClean="0"/>
              <a:t>30/07/2019</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40363" cy="391001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275" y="9431338"/>
            <a:ext cx="2946400" cy="498475"/>
          </a:xfrm>
          <a:prstGeom prst="rect">
            <a:avLst/>
          </a:prstGeom>
        </p:spPr>
        <p:txBody>
          <a:bodyPr vert="horz" lIns="91440" tIns="45720" rIns="91440" bIns="45720" rtlCol="0" anchor="b"/>
          <a:lstStyle>
            <a:lvl1pPr algn="r">
              <a:defRPr sz="1200"/>
            </a:lvl1pPr>
          </a:lstStyle>
          <a:p>
            <a:fld id="{E81F6A5E-A4AF-455D-9D75-827C5A9EF8E8}" type="slidenum">
              <a:rPr lang="en-GB" smtClean="0"/>
              <a:t>‹#›</a:t>
            </a:fld>
            <a:endParaRPr lang="en-GB"/>
          </a:p>
        </p:txBody>
      </p:sp>
    </p:spTree>
    <p:extLst>
      <p:ext uri="{BB962C8B-B14F-4D97-AF65-F5344CB8AC3E}">
        <p14:creationId xmlns:p14="http://schemas.microsoft.com/office/powerpoint/2010/main" val="1640578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a:t>
            </a:r>
          </a:p>
          <a:p>
            <a:r>
              <a:rPr lang="en-GB" dirty="0"/>
              <a:t>I’m Michaela Rogers, SL in Social Work here at the University.</a:t>
            </a:r>
          </a:p>
        </p:txBody>
      </p:sp>
      <p:sp>
        <p:nvSpPr>
          <p:cNvPr id="4" name="Slide Number Placeholder 3"/>
          <p:cNvSpPr>
            <a:spLocks noGrp="1"/>
          </p:cNvSpPr>
          <p:nvPr>
            <p:ph type="sldNum" sz="quarter" idx="10"/>
          </p:nvPr>
        </p:nvSpPr>
        <p:spPr/>
        <p:txBody>
          <a:bodyPr/>
          <a:lstStyle/>
          <a:p>
            <a:fld id="{E81F6A5E-A4AF-455D-9D75-827C5A9EF8E8}" type="slidenum">
              <a:rPr lang="en-GB" smtClean="0"/>
              <a:t>37</a:t>
            </a:fld>
            <a:endParaRPr lang="en-GB"/>
          </a:p>
        </p:txBody>
      </p:sp>
    </p:spTree>
    <p:extLst>
      <p:ext uri="{BB962C8B-B14F-4D97-AF65-F5344CB8AC3E}">
        <p14:creationId xmlns:p14="http://schemas.microsoft.com/office/powerpoint/2010/main" val="4100297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1200" dirty="0"/>
              <a:t>Max’s experiences of </a:t>
            </a:r>
            <a:r>
              <a:rPr lang="en-GB" sz="1200" dirty="0" err="1"/>
              <a:t>pathologizing</a:t>
            </a:r>
            <a:r>
              <a:rPr lang="en-GB" sz="1200" dirty="0"/>
              <a:t> were plentiful with some ex-partners exploiting on his insecurity around his physique which he described as “small and femme” and Max admitted that “I struggle to not compare my body in an unfavourable way to the bodies of cis men”. </a:t>
            </a:r>
          </a:p>
          <a:p>
            <a:endParaRPr lang="en-GB" sz="1200" dirty="0"/>
          </a:p>
          <a:p>
            <a:r>
              <a:rPr lang="en-GB" sz="1200" dirty="0"/>
              <a:t>When Max disclosed his trans status to his then partner, Su, she responded in a negative and unsupportive way. Su drew parallels with male bodies as representing a violent threat to women’s safety and wellbeing. Max explained:</a:t>
            </a:r>
          </a:p>
          <a:p>
            <a:endParaRPr lang="en-GB" sz="1200" dirty="0"/>
          </a:p>
          <a:p>
            <a:r>
              <a:rPr lang="en-GB" sz="1200" dirty="0"/>
              <a:t>BUT Max said that he was far from presenting as typically male at the time.</a:t>
            </a:r>
          </a:p>
          <a:p>
            <a:endParaRPr lang="en-GB" dirty="0"/>
          </a:p>
        </p:txBody>
      </p:sp>
      <p:sp>
        <p:nvSpPr>
          <p:cNvPr id="4" name="Slide Number Placeholder 3"/>
          <p:cNvSpPr>
            <a:spLocks noGrp="1"/>
          </p:cNvSpPr>
          <p:nvPr>
            <p:ph type="sldNum" sz="quarter" idx="10"/>
          </p:nvPr>
        </p:nvSpPr>
        <p:spPr/>
        <p:txBody>
          <a:bodyPr/>
          <a:lstStyle/>
          <a:p>
            <a:fld id="{E81F6A5E-A4AF-455D-9D75-827C5A9EF8E8}" type="slidenum">
              <a:rPr lang="en-GB" smtClean="0"/>
              <a:t>46</a:t>
            </a:fld>
            <a:endParaRPr lang="en-GB"/>
          </a:p>
        </p:txBody>
      </p:sp>
    </p:spTree>
    <p:extLst>
      <p:ext uri="{BB962C8B-B14F-4D97-AF65-F5344CB8AC3E}">
        <p14:creationId xmlns:p14="http://schemas.microsoft.com/office/powerpoint/2010/main" val="4123944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has been a whistle stop tour of </a:t>
            </a:r>
            <a:r>
              <a:rPr lang="en-GB" dirty="0" err="1"/>
              <a:t>cisgenderism</a:t>
            </a:r>
            <a:r>
              <a:rPr lang="en-GB" dirty="0"/>
              <a:t> and I’m sure you won’t remember the detail of what I’ve talked about but I’m hoping that you remember that</a:t>
            </a:r>
          </a:p>
          <a:p>
            <a:pPr marL="285750" indent="-285750">
              <a:buFont typeface="Arial" panose="020B0604020202020204" pitchFamily="34" charset="0"/>
              <a:buChar char="•"/>
            </a:pPr>
            <a:r>
              <a:rPr lang="en-GB" dirty="0" err="1"/>
              <a:t>cisgenderism</a:t>
            </a:r>
            <a:r>
              <a:rPr lang="en-GB" dirty="0"/>
              <a:t> is a prejudicial ideology, similar to sexism and racism</a:t>
            </a:r>
          </a:p>
          <a:p>
            <a:pPr marL="285750" indent="-285750">
              <a:buFont typeface="Arial" panose="020B0604020202020204" pitchFamily="34" charset="0"/>
              <a:buChar char="•"/>
            </a:pPr>
            <a:r>
              <a:rPr lang="en-GB" dirty="0"/>
              <a:t>it underpins experiences for many trans people in their personal and family relationships, and in daily life more generally and </a:t>
            </a:r>
          </a:p>
          <a:p>
            <a:pPr marL="285750" indent="-285750">
              <a:buFont typeface="Arial" panose="020B0604020202020204" pitchFamily="34" charset="0"/>
              <a:buChar char="•"/>
            </a:pPr>
            <a:r>
              <a:rPr lang="en-GB" dirty="0"/>
              <a:t>it has significant detrimental impacts.</a:t>
            </a:r>
          </a:p>
          <a:p>
            <a:endParaRPr lang="en-GB" dirty="0"/>
          </a:p>
          <a:p>
            <a:r>
              <a:rPr lang="en-GB" dirty="0"/>
              <a:t>THANK YOU</a:t>
            </a:r>
          </a:p>
          <a:p>
            <a:endParaRPr lang="en-GB" dirty="0"/>
          </a:p>
        </p:txBody>
      </p:sp>
      <p:sp>
        <p:nvSpPr>
          <p:cNvPr id="4" name="Slide Number Placeholder 3"/>
          <p:cNvSpPr>
            <a:spLocks noGrp="1"/>
          </p:cNvSpPr>
          <p:nvPr>
            <p:ph type="sldNum" sz="quarter" idx="10"/>
          </p:nvPr>
        </p:nvSpPr>
        <p:spPr/>
        <p:txBody>
          <a:bodyPr/>
          <a:lstStyle/>
          <a:p>
            <a:fld id="{E81F6A5E-A4AF-455D-9D75-827C5A9EF8E8}" type="slidenum">
              <a:rPr lang="en-GB" smtClean="0"/>
              <a:t>47</a:t>
            </a:fld>
            <a:endParaRPr lang="en-GB"/>
          </a:p>
        </p:txBody>
      </p:sp>
    </p:spTree>
    <p:extLst>
      <p:ext uri="{BB962C8B-B14F-4D97-AF65-F5344CB8AC3E}">
        <p14:creationId xmlns:p14="http://schemas.microsoft.com/office/powerpoint/2010/main" val="3524920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I’ve been invited here to talk about some of my work around domestic violence and abuse and LGBT communities. I’ve selected a particular aspect of my work which I’ve been developing over the last few years which I’ll come on to. First, I’ll summarise my work to date. In 2013 I finished my PhD here at the University which explored trans people experiences of DVA and their social care needs.</a:t>
            </a:r>
          </a:p>
          <a:p>
            <a:r>
              <a:rPr lang="en-GB" sz="1200" dirty="0"/>
              <a:t>More latterly, I’ve been working with different agencies in Greater Manchester evaluating different programmes of support and awareness raising and recently completed a evaluation of the pilot described here which resulted in me spending time with LGBTQ young people and talking about healthy relationships and the ongoing need to raise awareness of DVA in all its forms</a:t>
            </a:r>
            <a:r>
              <a:rPr lang="en-GB" dirty="0"/>
              <a:t>.</a:t>
            </a:r>
          </a:p>
          <a:p>
            <a:endParaRPr lang="en-GB" dirty="0"/>
          </a:p>
        </p:txBody>
      </p:sp>
      <p:sp>
        <p:nvSpPr>
          <p:cNvPr id="4" name="Slide Number Placeholder 3"/>
          <p:cNvSpPr>
            <a:spLocks noGrp="1"/>
          </p:cNvSpPr>
          <p:nvPr>
            <p:ph type="sldNum" sz="quarter" idx="10"/>
          </p:nvPr>
        </p:nvSpPr>
        <p:spPr/>
        <p:txBody>
          <a:bodyPr/>
          <a:lstStyle/>
          <a:p>
            <a:fld id="{E81F6A5E-A4AF-455D-9D75-827C5A9EF8E8}" type="slidenum">
              <a:rPr lang="en-GB" smtClean="0"/>
              <a:t>38</a:t>
            </a:fld>
            <a:endParaRPr lang="en-GB"/>
          </a:p>
        </p:txBody>
      </p:sp>
    </p:spTree>
    <p:extLst>
      <p:ext uri="{BB962C8B-B14F-4D97-AF65-F5344CB8AC3E}">
        <p14:creationId xmlns:p14="http://schemas.microsoft.com/office/powerpoint/2010/main" val="2637953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1F6A5E-A4AF-455D-9D75-827C5A9EF8E8}" type="slidenum">
              <a:rPr lang="en-GB" smtClean="0"/>
              <a:t>39</a:t>
            </a:fld>
            <a:endParaRPr lang="en-GB"/>
          </a:p>
        </p:txBody>
      </p:sp>
    </p:spTree>
    <p:extLst>
      <p:ext uri="{BB962C8B-B14F-4D97-AF65-F5344CB8AC3E}">
        <p14:creationId xmlns:p14="http://schemas.microsoft.com/office/powerpoint/2010/main" val="3289876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work that I’ve been developing over the last few years is build on this concept of </a:t>
            </a:r>
            <a:r>
              <a:rPr lang="en-GB" dirty="0" err="1"/>
              <a:t>cisgenderism</a:t>
            </a:r>
            <a:r>
              <a:rPr lang="en-GB" dirty="0"/>
              <a:t>.</a:t>
            </a:r>
          </a:p>
          <a:p>
            <a:endParaRPr lang="en-GB" dirty="0"/>
          </a:p>
          <a:p>
            <a:r>
              <a:rPr lang="en-GB" dirty="0" err="1"/>
              <a:t>Cisgenderism</a:t>
            </a:r>
            <a:r>
              <a:rPr lang="en-GB" dirty="0"/>
              <a:t> is a concept  built on ideas about gender normativity… which promote beliefs and norms about cisgender identities as natural and fixed as well as promoting ideas about  heterosexual marriage and procreation between a cis man and a cis woman as the norm.</a:t>
            </a:r>
          </a:p>
          <a:p>
            <a:r>
              <a:rPr lang="en-GB" dirty="0"/>
              <a:t>Anyone who identifies outside of this paradigm is seen as abnormal or deviant in some way.</a:t>
            </a:r>
          </a:p>
          <a:p>
            <a:r>
              <a:rPr lang="en-GB" dirty="0" err="1"/>
              <a:t>Cisgenderism</a:t>
            </a:r>
            <a:r>
              <a:rPr lang="en-GB" dirty="0"/>
              <a:t> is a prejudicial ideology similar to Sexism and Racism and, as such, it operates at the level of the individual and structural </a:t>
            </a:r>
            <a:r>
              <a:rPr lang="en-GB" dirty="0" err="1"/>
              <a:t>eg</a:t>
            </a:r>
            <a:r>
              <a:rPr lang="en-GB" dirty="0"/>
              <a:t> ideas about gender normativity are built into laws, policies and underpin social institutions such as the family, religion, and education.</a:t>
            </a:r>
          </a:p>
          <a:p>
            <a:endParaRPr lang="en-GB" dirty="0"/>
          </a:p>
          <a:p>
            <a:r>
              <a:rPr lang="en-GB" dirty="0"/>
              <a:t>Therefore </a:t>
            </a:r>
            <a:r>
              <a:rPr lang="en-GB" dirty="0" err="1"/>
              <a:t>cisgenderism</a:t>
            </a:r>
            <a:r>
              <a:rPr lang="en-GB" dirty="0"/>
              <a:t> marginalises people who identify outside of the norm as trans or non-binary</a:t>
            </a:r>
          </a:p>
          <a:p>
            <a:endParaRPr lang="en-GB" dirty="0"/>
          </a:p>
        </p:txBody>
      </p:sp>
      <p:sp>
        <p:nvSpPr>
          <p:cNvPr id="4" name="Slide Number Placeholder 3"/>
          <p:cNvSpPr>
            <a:spLocks noGrp="1"/>
          </p:cNvSpPr>
          <p:nvPr>
            <p:ph type="sldNum" sz="quarter" idx="10"/>
          </p:nvPr>
        </p:nvSpPr>
        <p:spPr/>
        <p:txBody>
          <a:bodyPr/>
          <a:lstStyle/>
          <a:p>
            <a:fld id="{E81F6A5E-A4AF-455D-9D75-827C5A9EF8E8}" type="slidenum">
              <a:rPr lang="en-GB" smtClean="0"/>
              <a:t>40</a:t>
            </a:fld>
            <a:endParaRPr lang="en-GB"/>
          </a:p>
        </p:txBody>
      </p:sp>
    </p:spTree>
    <p:extLst>
      <p:ext uri="{BB962C8B-B14F-4D97-AF65-F5344CB8AC3E}">
        <p14:creationId xmlns:p14="http://schemas.microsoft.com/office/powerpoint/2010/main" val="2381855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cant get a birth certificate is non binary – we don’t have a legal recognised gender other than male or female</a:t>
            </a:r>
          </a:p>
          <a:p>
            <a:endParaRPr lang="en-GB" dirty="0"/>
          </a:p>
        </p:txBody>
      </p:sp>
      <p:sp>
        <p:nvSpPr>
          <p:cNvPr id="4" name="Slide Number Placeholder 3"/>
          <p:cNvSpPr>
            <a:spLocks noGrp="1"/>
          </p:cNvSpPr>
          <p:nvPr>
            <p:ph type="sldNum" sz="quarter" idx="10"/>
          </p:nvPr>
        </p:nvSpPr>
        <p:spPr/>
        <p:txBody>
          <a:bodyPr/>
          <a:lstStyle/>
          <a:p>
            <a:fld id="{E81F6A5E-A4AF-455D-9D75-827C5A9EF8E8}" type="slidenum">
              <a:rPr lang="en-GB" smtClean="0"/>
              <a:t>41</a:t>
            </a:fld>
            <a:endParaRPr lang="en-GB"/>
          </a:p>
        </p:txBody>
      </p:sp>
    </p:spTree>
    <p:extLst>
      <p:ext uri="{BB962C8B-B14F-4D97-AF65-F5344CB8AC3E}">
        <p14:creationId xmlns:p14="http://schemas.microsoft.com/office/powerpoint/2010/main" val="1248081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1F6A5E-A4AF-455D-9D75-827C5A9EF8E8}" type="slidenum">
              <a:rPr lang="en-GB" smtClean="0"/>
              <a:t>42</a:t>
            </a:fld>
            <a:endParaRPr lang="en-GB"/>
          </a:p>
        </p:txBody>
      </p:sp>
    </p:spTree>
    <p:extLst>
      <p:ext uri="{BB962C8B-B14F-4D97-AF65-F5344CB8AC3E}">
        <p14:creationId xmlns:p14="http://schemas.microsoft.com/office/powerpoint/2010/main" val="1000833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Jim (30 years old, trans man) experienced  </a:t>
            </a:r>
            <a:r>
              <a:rPr lang="en-GB" dirty="0" err="1"/>
              <a:t>misgendering</a:t>
            </a:r>
            <a:r>
              <a:rPr lang="en-GB" dirty="0"/>
              <a:t> from his ex-partner, Emma. after he disclosed his trans status. Emma actively denied Jim’s male identity as she said “it’s shit. I don’t believe you.” Jim and Emma had previously been in a lesbian relationship. They separated seven months after Jim came out as trans. Throughout those seven months Emma </a:t>
            </a:r>
            <a:r>
              <a:rPr lang="en-GB" dirty="0" err="1"/>
              <a:t>misgendered</a:t>
            </a:r>
            <a:r>
              <a:rPr lang="en-GB" dirty="0"/>
              <a:t> Jim directly in their daily  interactions </a:t>
            </a:r>
          </a:p>
          <a:p>
            <a:endParaRPr lang="en-GB" dirty="0"/>
          </a:p>
          <a:p>
            <a:r>
              <a:rPr lang="en-GB" dirty="0"/>
              <a:t>As show in this QUOTE</a:t>
            </a:r>
          </a:p>
          <a:p>
            <a:endParaRPr lang="en-GB" dirty="0"/>
          </a:p>
        </p:txBody>
      </p:sp>
      <p:sp>
        <p:nvSpPr>
          <p:cNvPr id="4" name="Slide Number Placeholder 3"/>
          <p:cNvSpPr>
            <a:spLocks noGrp="1"/>
          </p:cNvSpPr>
          <p:nvPr>
            <p:ph type="sldNum" sz="quarter" idx="10"/>
          </p:nvPr>
        </p:nvSpPr>
        <p:spPr/>
        <p:txBody>
          <a:bodyPr/>
          <a:lstStyle/>
          <a:p>
            <a:fld id="{E81F6A5E-A4AF-455D-9D75-827C5A9EF8E8}" type="slidenum">
              <a:rPr lang="en-GB" smtClean="0"/>
              <a:t>43</a:t>
            </a:fld>
            <a:endParaRPr lang="en-GB"/>
          </a:p>
        </p:txBody>
      </p:sp>
    </p:spTree>
    <p:extLst>
      <p:ext uri="{BB962C8B-B14F-4D97-AF65-F5344CB8AC3E}">
        <p14:creationId xmlns:p14="http://schemas.microsoft.com/office/powerpoint/2010/main" val="362902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1F6A5E-A4AF-455D-9D75-827C5A9EF8E8}" type="slidenum">
              <a:rPr lang="en-GB" smtClean="0"/>
              <a:t>44</a:t>
            </a:fld>
            <a:endParaRPr lang="en-GB"/>
          </a:p>
        </p:txBody>
      </p:sp>
    </p:spTree>
    <p:extLst>
      <p:ext uri="{BB962C8B-B14F-4D97-AF65-F5344CB8AC3E}">
        <p14:creationId xmlns:p14="http://schemas.microsoft.com/office/powerpoint/2010/main" val="282175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1200" dirty="0"/>
              <a:t>Max’s experiences of </a:t>
            </a:r>
            <a:r>
              <a:rPr lang="en-GB" sz="1200" dirty="0" err="1"/>
              <a:t>pathologizing</a:t>
            </a:r>
            <a:r>
              <a:rPr lang="en-GB" sz="1200" dirty="0"/>
              <a:t> were plentiful with some ex-partners exploiting on his insecurity around his physique which he described as “small and femme” and Max admitted that “I struggle to not compare my body in an unfavourable way to the bodies of cis men”. </a:t>
            </a:r>
          </a:p>
          <a:p>
            <a:endParaRPr lang="en-GB" sz="1200" dirty="0"/>
          </a:p>
          <a:p>
            <a:r>
              <a:rPr lang="en-GB" sz="1200" dirty="0"/>
              <a:t>When Max disclosed his trans status to his then partner, Su, she responded in a negative and unsupportive way. Su drew parallels with male bodies as representing a violent threat to women’s safety and wellbeing. Max explained:</a:t>
            </a:r>
          </a:p>
          <a:p>
            <a:endParaRPr lang="en-GB" sz="1200" dirty="0"/>
          </a:p>
          <a:p>
            <a:r>
              <a:rPr lang="en-GB" sz="1200" dirty="0"/>
              <a:t>BUT Max said that he was far from presenting as typically male at the time.</a:t>
            </a:r>
          </a:p>
          <a:p>
            <a:endParaRPr lang="en-GB" dirty="0"/>
          </a:p>
        </p:txBody>
      </p:sp>
      <p:sp>
        <p:nvSpPr>
          <p:cNvPr id="4" name="Slide Number Placeholder 3"/>
          <p:cNvSpPr>
            <a:spLocks noGrp="1"/>
          </p:cNvSpPr>
          <p:nvPr>
            <p:ph type="sldNum" sz="quarter" idx="10"/>
          </p:nvPr>
        </p:nvSpPr>
        <p:spPr/>
        <p:txBody>
          <a:bodyPr/>
          <a:lstStyle/>
          <a:p>
            <a:fld id="{E81F6A5E-A4AF-455D-9D75-827C5A9EF8E8}" type="slidenum">
              <a:rPr lang="en-GB" smtClean="0"/>
              <a:t>45</a:t>
            </a:fld>
            <a:endParaRPr lang="en-GB"/>
          </a:p>
        </p:txBody>
      </p:sp>
    </p:spTree>
    <p:extLst>
      <p:ext uri="{BB962C8B-B14F-4D97-AF65-F5344CB8AC3E}">
        <p14:creationId xmlns:p14="http://schemas.microsoft.com/office/powerpoint/2010/main" val="2705833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2E3C4E-F85E-4EE4-9F1B-3BE3FC7EF71F}" type="datetimeFigureOut">
              <a:rPr lang="en-GB" smtClean="0"/>
              <a:t>30/07/2019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8B7FF6-3F0B-4369-B66E-553E9BB5EEFA}" type="slidenum">
              <a:rPr lang="en-GB" smtClean="0"/>
              <a:t>‹#›</a:t>
            </a:fld>
            <a:endParaRPr lang="en-GB"/>
          </a:p>
        </p:txBody>
      </p:sp>
    </p:spTree>
    <p:extLst>
      <p:ext uri="{BB962C8B-B14F-4D97-AF65-F5344CB8AC3E}">
        <p14:creationId xmlns:p14="http://schemas.microsoft.com/office/powerpoint/2010/main" val="1412902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2E3C4E-F85E-4EE4-9F1B-3BE3FC7EF71F}" type="datetimeFigureOut">
              <a:rPr lang="en-GB" smtClean="0"/>
              <a:t>30/07/2019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8B7FF6-3F0B-4369-B66E-553E9BB5EEFA}" type="slidenum">
              <a:rPr lang="en-GB" smtClean="0"/>
              <a:t>‹#›</a:t>
            </a:fld>
            <a:endParaRPr lang="en-GB"/>
          </a:p>
        </p:txBody>
      </p:sp>
    </p:spTree>
    <p:extLst>
      <p:ext uri="{BB962C8B-B14F-4D97-AF65-F5344CB8AC3E}">
        <p14:creationId xmlns:p14="http://schemas.microsoft.com/office/powerpoint/2010/main" val="4289701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2E3C4E-F85E-4EE4-9F1B-3BE3FC7EF71F}" type="datetimeFigureOut">
              <a:rPr lang="en-GB" smtClean="0"/>
              <a:t>30/07/2019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8B7FF6-3F0B-4369-B66E-553E9BB5EEFA}" type="slidenum">
              <a:rPr lang="en-GB" smtClean="0"/>
              <a:t>‹#›</a:t>
            </a:fld>
            <a:endParaRPr lang="en-GB"/>
          </a:p>
        </p:txBody>
      </p:sp>
    </p:spTree>
    <p:extLst>
      <p:ext uri="{BB962C8B-B14F-4D97-AF65-F5344CB8AC3E}">
        <p14:creationId xmlns:p14="http://schemas.microsoft.com/office/powerpoint/2010/main" val="4040534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2E3C4E-F85E-4EE4-9F1B-3BE3FC7EF71F}" type="datetimeFigureOut">
              <a:rPr lang="en-GB" smtClean="0"/>
              <a:t>30/07/2019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8B7FF6-3F0B-4369-B66E-553E9BB5EEFA}" type="slidenum">
              <a:rPr lang="en-GB" smtClean="0"/>
              <a:t>‹#›</a:t>
            </a:fld>
            <a:endParaRPr lang="en-GB"/>
          </a:p>
        </p:txBody>
      </p:sp>
    </p:spTree>
    <p:extLst>
      <p:ext uri="{BB962C8B-B14F-4D97-AF65-F5344CB8AC3E}">
        <p14:creationId xmlns:p14="http://schemas.microsoft.com/office/powerpoint/2010/main" val="2474831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2E3C4E-F85E-4EE4-9F1B-3BE3FC7EF71F}" type="datetimeFigureOut">
              <a:rPr lang="en-GB" smtClean="0"/>
              <a:t>30/07/2019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8B7FF6-3F0B-4369-B66E-553E9BB5EEFA}" type="slidenum">
              <a:rPr lang="en-GB" smtClean="0"/>
              <a:t>‹#›</a:t>
            </a:fld>
            <a:endParaRPr lang="en-GB"/>
          </a:p>
        </p:txBody>
      </p:sp>
    </p:spTree>
    <p:extLst>
      <p:ext uri="{BB962C8B-B14F-4D97-AF65-F5344CB8AC3E}">
        <p14:creationId xmlns:p14="http://schemas.microsoft.com/office/powerpoint/2010/main" val="3496037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2E3C4E-F85E-4EE4-9F1B-3BE3FC7EF71F}" type="datetimeFigureOut">
              <a:rPr lang="en-GB" smtClean="0"/>
              <a:t>30/07/2019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8B7FF6-3F0B-4369-B66E-553E9BB5EEFA}" type="slidenum">
              <a:rPr lang="en-GB" smtClean="0"/>
              <a:t>‹#›</a:t>
            </a:fld>
            <a:endParaRPr lang="en-GB"/>
          </a:p>
        </p:txBody>
      </p:sp>
    </p:spTree>
    <p:extLst>
      <p:ext uri="{BB962C8B-B14F-4D97-AF65-F5344CB8AC3E}">
        <p14:creationId xmlns:p14="http://schemas.microsoft.com/office/powerpoint/2010/main" val="3118264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2E3C4E-F85E-4EE4-9F1B-3BE3FC7EF71F}" type="datetimeFigureOut">
              <a:rPr lang="en-GB" smtClean="0"/>
              <a:t>30/07/2019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8B7FF6-3F0B-4369-B66E-553E9BB5EEFA}" type="slidenum">
              <a:rPr lang="en-GB" smtClean="0"/>
              <a:t>‹#›</a:t>
            </a:fld>
            <a:endParaRPr lang="en-GB"/>
          </a:p>
        </p:txBody>
      </p:sp>
    </p:spTree>
    <p:extLst>
      <p:ext uri="{BB962C8B-B14F-4D97-AF65-F5344CB8AC3E}">
        <p14:creationId xmlns:p14="http://schemas.microsoft.com/office/powerpoint/2010/main" val="307196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2E3C4E-F85E-4EE4-9F1B-3BE3FC7EF71F}" type="datetimeFigureOut">
              <a:rPr lang="en-GB" smtClean="0"/>
              <a:t>30/07/2019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8B7FF6-3F0B-4369-B66E-553E9BB5EEFA}" type="slidenum">
              <a:rPr lang="en-GB" smtClean="0"/>
              <a:t>‹#›</a:t>
            </a:fld>
            <a:endParaRPr lang="en-GB"/>
          </a:p>
        </p:txBody>
      </p:sp>
    </p:spTree>
    <p:extLst>
      <p:ext uri="{BB962C8B-B14F-4D97-AF65-F5344CB8AC3E}">
        <p14:creationId xmlns:p14="http://schemas.microsoft.com/office/powerpoint/2010/main" val="1079575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E3C4E-F85E-4EE4-9F1B-3BE3FC7EF71F}" type="datetimeFigureOut">
              <a:rPr lang="en-GB" smtClean="0"/>
              <a:t>30/07/2019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8B7FF6-3F0B-4369-B66E-553E9BB5EEFA}" type="slidenum">
              <a:rPr lang="en-GB" smtClean="0"/>
              <a:t>‹#›</a:t>
            </a:fld>
            <a:endParaRPr lang="en-GB"/>
          </a:p>
        </p:txBody>
      </p:sp>
    </p:spTree>
    <p:extLst>
      <p:ext uri="{BB962C8B-B14F-4D97-AF65-F5344CB8AC3E}">
        <p14:creationId xmlns:p14="http://schemas.microsoft.com/office/powerpoint/2010/main" val="1273185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2E3C4E-F85E-4EE4-9F1B-3BE3FC7EF71F}" type="datetimeFigureOut">
              <a:rPr lang="en-GB" smtClean="0"/>
              <a:t>30/07/2019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8B7FF6-3F0B-4369-B66E-553E9BB5EEFA}" type="slidenum">
              <a:rPr lang="en-GB" smtClean="0"/>
              <a:t>‹#›</a:t>
            </a:fld>
            <a:endParaRPr lang="en-GB"/>
          </a:p>
        </p:txBody>
      </p:sp>
    </p:spTree>
    <p:extLst>
      <p:ext uri="{BB962C8B-B14F-4D97-AF65-F5344CB8AC3E}">
        <p14:creationId xmlns:p14="http://schemas.microsoft.com/office/powerpoint/2010/main" val="1492744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2E3C4E-F85E-4EE4-9F1B-3BE3FC7EF71F}" type="datetimeFigureOut">
              <a:rPr lang="en-GB" smtClean="0"/>
              <a:t>30/07/2019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8B7FF6-3F0B-4369-B66E-553E9BB5EEFA}" type="slidenum">
              <a:rPr lang="en-GB" smtClean="0"/>
              <a:t>‹#›</a:t>
            </a:fld>
            <a:endParaRPr lang="en-GB"/>
          </a:p>
        </p:txBody>
      </p:sp>
    </p:spTree>
    <p:extLst>
      <p:ext uri="{BB962C8B-B14F-4D97-AF65-F5344CB8AC3E}">
        <p14:creationId xmlns:p14="http://schemas.microsoft.com/office/powerpoint/2010/main" val="363122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E3C4E-F85E-4EE4-9F1B-3BE3FC7EF71F}" type="datetimeFigureOut">
              <a:rPr lang="en-GB" smtClean="0"/>
              <a:t>30/07/2019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B7FF6-3F0B-4369-B66E-553E9BB5EEFA}" type="slidenum">
              <a:rPr lang="en-GB" smtClean="0"/>
              <a:t>‹#›</a:t>
            </a:fld>
            <a:endParaRPr lang="en-GB"/>
          </a:p>
        </p:txBody>
      </p:sp>
    </p:spTree>
    <p:extLst>
      <p:ext uri="{BB962C8B-B14F-4D97-AF65-F5344CB8AC3E}">
        <p14:creationId xmlns:p14="http://schemas.microsoft.com/office/powerpoint/2010/main" val="2890131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mailto:rb358@le.ac.uk" TargetMode="External"/><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hyperlink" Target="mailto:catherine.donovan@sunderland.ac.uk"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1.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3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3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3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2.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4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4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4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4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4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4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18.jpeg"/><Relationship Id="rId9" Type="http://schemas.openxmlformats.org/officeDocument/2006/relationships/image" Target="../media/image7.jpeg"/></Relationships>
</file>

<file path=ppt/slides/_rels/slide4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19.jpe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2.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5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2.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5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2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5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21.emf"/><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hyperlink" Target="http://commons.wikimedia.org/wiki/File:Grandville_Cent_Proverbes_page69.png"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2.png"/></Relationships>
</file>

<file path=ppt/slides/_rels/slide5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5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55.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23.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24.e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56.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23.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25.e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57.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23.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26.emf"/><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5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5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3.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6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6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6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27.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6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6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65.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30.jpeg"/><Relationship Id="rId18" Type="http://schemas.openxmlformats.org/officeDocument/2006/relationships/image" Target="../media/image35.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29.jpeg"/><Relationship Id="rId17" Type="http://schemas.openxmlformats.org/officeDocument/2006/relationships/image" Target="../media/image34.jpeg"/><Relationship Id="rId2" Type="http://schemas.openxmlformats.org/officeDocument/2006/relationships/image" Target="../media/image1.jpeg"/><Relationship Id="rId16"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32.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1.jpeg"/></Relationships>
</file>

<file path=ppt/slides/_rels/slide6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6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18.jpeg"/><Relationship Id="rId9" Type="http://schemas.openxmlformats.org/officeDocument/2006/relationships/image" Target="../media/image7.jpeg"/></Relationships>
</file>

<file path=ppt/slides/_rels/slide6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36.jpeg"/><Relationship Id="rId9" Type="http://schemas.openxmlformats.org/officeDocument/2006/relationships/image" Target="../media/image7.jpeg"/></Relationships>
</file>

<file path=ppt/slides/_rels/slide6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7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7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7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37.jpeg"/><Relationship Id="rId17" Type="http://schemas.openxmlformats.org/officeDocument/2006/relationships/image" Target="../media/image38.png"/><Relationship Id="rId2" Type="http://schemas.openxmlformats.org/officeDocument/2006/relationships/image" Target="../media/image1.jpeg"/><Relationship Id="rId16"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3.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1.png"/></Relationships>
</file>

<file path=ppt/slides/_rels/slide7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39.jpeg"/><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4.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 name="Picture 2" descr="photo of man crying with colored tears"/>
          <p:cNvPicPr>
            <a:picLocks noChangeAspect="1" noChangeArrowheads="1"/>
          </p:cNvPicPr>
          <p:nvPr/>
        </p:nvPicPr>
        <p:blipFill>
          <a:blip r:embed="rId2">
            <a:extLst>
              <a:ext uri="{28A0092B-C50C-407E-A947-70E740481C1C}">
                <a14:useLocalDpi xmlns:a14="http://schemas.microsoft.com/office/drawing/2010/main" val="0"/>
              </a:ext>
            </a:extLst>
          </a:blip>
          <a:srcRect t="11394" r="50897" b="14458"/>
          <a:stretch>
            <a:fillRect/>
          </a:stretch>
        </p:blipFill>
        <p:spPr bwMode="auto">
          <a:xfrm>
            <a:off x="5349965" y="0"/>
            <a:ext cx="6842035" cy="68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3510740" y="6021997"/>
            <a:ext cx="5170516" cy="646331"/>
          </a:xfrm>
          <a:prstGeom prst="rect">
            <a:avLst/>
          </a:prstGeom>
          <a:noFill/>
        </p:spPr>
        <p:txBody>
          <a:bodyPr wrap="square" rtlCol="0">
            <a:spAutoFit/>
          </a:bodyPr>
          <a:lstStyle/>
          <a:p>
            <a:r>
              <a:rPr lang="en-GB" sz="3600" dirty="0"/>
              <a:t>www.sayit.org.uk/callitout</a:t>
            </a:r>
          </a:p>
        </p:txBody>
      </p:sp>
      <p:sp>
        <p:nvSpPr>
          <p:cNvPr id="10" name="Rectangle 9"/>
          <p:cNvSpPr/>
          <p:nvPr/>
        </p:nvSpPr>
        <p:spPr>
          <a:xfrm>
            <a:off x="316650" y="399011"/>
            <a:ext cx="9159859"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07706" y="2444810"/>
            <a:ext cx="8977745" cy="1754326"/>
          </a:xfrm>
          <a:prstGeom prst="rect">
            <a:avLst/>
          </a:prstGeom>
          <a:noFill/>
        </p:spPr>
        <p:txBody>
          <a:bodyPr wrap="square" rtlCol="0" anchor="ctr">
            <a:spAutoFit/>
          </a:bodyPr>
          <a:lstStyle/>
          <a:p>
            <a:pPr algn="ctr"/>
            <a:r>
              <a:rPr lang="en-GB" sz="5400" dirty="0"/>
              <a:t>South Yorkshire LGBT+ Domestic Abuse Conference</a:t>
            </a:r>
            <a:endParaRPr lang="en-GB" sz="2800"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9447" y="697001"/>
            <a:ext cx="1735824" cy="1440000"/>
          </a:xfrm>
          <a:prstGeom prst="rect">
            <a:avLst/>
          </a:prstGeom>
        </p:spPr>
      </p:pic>
      <p:pic>
        <p:nvPicPr>
          <p:cNvPr id="102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1281" y="474615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27"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2128831" y="475304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9064" y="475304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29"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5001" y="475304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30"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56534" y="475304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4857557" y="486099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2"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97538" y="475304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2" name="Rectangle 11"/>
          <p:cNvSpPr/>
          <p:nvPr/>
        </p:nvSpPr>
        <p:spPr>
          <a:xfrm>
            <a:off x="10195269" y="6062602"/>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050"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89065" y="5968508"/>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644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noGrp="1"/>
          </p:cNvSpPr>
          <p:nvPr/>
        </p:nvSpPr>
        <p:spPr>
          <a:xfrm>
            <a:off x="528816" y="1635271"/>
            <a:ext cx="11134368" cy="1470025"/>
          </a:xfrm>
          <a:prstGeom prst="rect">
            <a:avLst/>
          </a:prstGeom>
        </p:spPr>
        <p:txBody>
          <a:bodyPr vert="horz" anchor="b">
            <a:no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pPr algn="ctr"/>
            <a:r>
              <a:rPr lang="en-GB" sz="4000" b="1" dirty="0">
                <a:solidFill>
                  <a:srgbClr val="002060"/>
                </a:solidFill>
                <a:latin typeface="+mn-lt"/>
              </a:rPr>
              <a:t/>
            </a:r>
            <a:br>
              <a:rPr lang="en-GB" sz="4000" b="1" dirty="0">
                <a:solidFill>
                  <a:srgbClr val="002060"/>
                </a:solidFill>
                <a:latin typeface="+mn-lt"/>
              </a:rPr>
            </a:br>
            <a:r>
              <a:rPr lang="en-GB" sz="4000" dirty="0">
                <a:solidFill>
                  <a:srgbClr val="002060"/>
                </a:solidFill>
                <a:latin typeface="+mn-lt"/>
              </a:rPr>
              <a:t>‘Raising awareness about DVA in the relationships of LGB and/or T+ people’</a:t>
            </a:r>
          </a:p>
        </p:txBody>
      </p:sp>
      <p:sp>
        <p:nvSpPr>
          <p:cNvPr id="23" name="Subtitle 2"/>
          <p:cNvSpPr>
            <a:spLocks noGrp="1"/>
          </p:cNvSpPr>
          <p:nvPr/>
        </p:nvSpPr>
        <p:spPr>
          <a:xfrm>
            <a:off x="316650" y="3193427"/>
            <a:ext cx="11495734" cy="1301689"/>
          </a:xfrm>
          <a:prstGeom prst="rect">
            <a:avLst/>
          </a:prstGeom>
        </p:spPr>
        <p:txBody>
          <a:bodyPr vert="horz">
            <a:no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ctr"/>
            <a:r>
              <a:rPr lang="en-GB" sz="2400" b="1" dirty="0">
                <a:solidFill>
                  <a:srgbClr val="002060"/>
                </a:solidFill>
              </a:rPr>
              <a:t>Catherine Donovan, University of Sunderland </a:t>
            </a:r>
            <a:r>
              <a:rPr lang="en-GB" sz="2400" b="1" dirty="0">
                <a:solidFill>
                  <a:srgbClr val="002060"/>
                </a:solidFill>
                <a:hlinkClick r:id="rId12"/>
              </a:rPr>
              <a:t>catherine.donovan@</a:t>
            </a:r>
            <a:r>
              <a:rPr lang="en-GB" sz="2400" dirty="0">
                <a:solidFill>
                  <a:srgbClr val="002060"/>
                </a:solidFill>
                <a:hlinkClick r:id="rId12"/>
              </a:rPr>
              <a:t>durham</a:t>
            </a:r>
            <a:r>
              <a:rPr lang="en-GB" sz="2400" b="1" dirty="0">
                <a:solidFill>
                  <a:srgbClr val="002060"/>
                </a:solidFill>
                <a:hlinkClick r:id="rId12"/>
              </a:rPr>
              <a:t>.ac.uk</a:t>
            </a:r>
            <a:r>
              <a:rPr lang="en-GB" sz="2400" b="1" dirty="0">
                <a:solidFill>
                  <a:srgbClr val="002060"/>
                </a:solidFill>
              </a:rPr>
              <a:t> </a:t>
            </a:r>
          </a:p>
          <a:p>
            <a:pPr algn="ctr"/>
            <a:r>
              <a:rPr lang="en-GB" sz="2400" b="1" dirty="0">
                <a:solidFill>
                  <a:srgbClr val="002060"/>
                </a:solidFill>
              </a:rPr>
              <a:t>with Rebecca Barnes, University of Leicester </a:t>
            </a:r>
            <a:r>
              <a:rPr lang="en-GB" sz="2400" b="1" dirty="0">
                <a:solidFill>
                  <a:srgbClr val="002060"/>
                </a:solidFill>
                <a:hlinkClick r:id="rId13"/>
              </a:rPr>
              <a:t>rb358@le.ac.uk</a:t>
            </a:r>
            <a:r>
              <a:rPr lang="en-GB" sz="2400" b="1" dirty="0">
                <a:solidFill>
                  <a:srgbClr val="002060"/>
                </a:solidFill>
              </a:rPr>
              <a:t> </a:t>
            </a:r>
          </a:p>
        </p:txBody>
      </p:sp>
      <p:pic>
        <p:nvPicPr>
          <p:cNvPr id="24" name="Picture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8816" y="4160098"/>
            <a:ext cx="14636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6" descr="Image result for durham university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955915" y="472228"/>
            <a:ext cx="2707269" cy="12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571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noGrp="1"/>
          </p:cNvSpPr>
          <p:nvPr/>
        </p:nvSpPr>
        <p:spPr>
          <a:xfrm>
            <a:off x="309510" y="535286"/>
            <a:ext cx="11502874" cy="49006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GB" sz="4000" b="1" dirty="0">
                <a:solidFill>
                  <a:schemeClr val="tx1"/>
                </a:solidFill>
                <a:latin typeface="+mn-lt"/>
              </a:rPr>
              <a:t>Terms used in the presentation</a:t>
            </a:r>
          </a:p>
        </p:txBody>
      </p:sp>
      <p:sp>
        <p:nvSpPr>
          <p:cNvPr id="23" name="Content Placeholder 2"/>
          <p:cNvSpPr>
            <a:spLocks noGrp="1"/>
          </p:cNvSpPr>
          <p:nvPr/>
        </p:nvSpPr>
        <p:spPr>
          <a:xfrm>
            <a:off x="316648" y="1025352"/>
            <a:ext cx="11478183" cy="3980067"/>
          </a:xfrm>
          <a:prstGeom prst="rect">
            <a:avLst/>
          </a:prstGeom>
        </p:spPr>
        <p:txBody>
          <a:bodyPr vert="horz" anchor="ct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Clr>
                <a:schemeClr val="tx1"/>
              </a:buClr>
              <a:buSzPct val="100000"/>
              <a:buFont typeface="Arial" panose="020B0604020202020204" pitchFamily="34" charset="0"/>
              <a:buChar char="•"/>
            </a:pPr>
            <a:r>
              <a:rPr lang="en-GB" dirty="0"/>
              <a:t>Lesbian, gay, bisexual and/or trans people – LGB and/or T+</a:t>
            </a:r>
          </a:p>
          <a:p>
            <a:pPr>
              <a:buClr>
                <a:schemeClr val="tx1"/>
              </a:buClr>
              <a:buSzPct val="100000"/>
              <a:buFont typeface="Arial" panose="020B0604020202020204" pitchFamily="34" charset="0"/>
              <a:buChar char="•"/>
            </a:pPr>
            <a:r>
              <a:rPr lang="en-GB" dirty="0"/>
              <a:t>Intimate Partner Violence (IPV)– any violence/abusive behaviours that take place between adults in a (ex)relationship</a:t>
            </a:r>
          </a:p>
          <a:p>
            <a:pPr>
              <a:buClr>
                <a:schemeClr val="tx1"/>
              </a:buClr>
              <a:buSzPct val="100000"/>
              <a:buFont typeface="Arial" panose="020B0604020202020204" pitchFamily="34" charset="0"/>
              <a:buChar char="•"/>
            </a:pPr>
            <a:r>
              <a:rPr lang="en-GB" dirty="0"/>
              <a:t>Many kinds of IPV: context, impact, motives, meanings are crucial for appropriate responses</a:t>
            </a:r>
          </a:p>
          <a:p>
            <a:pPr>
              <a:buClr>
                <a:schemeClr val="tx1"/>
              </a:buClr>
              <a:buSzPct val="100000"/>
              <a:buFont typeface="Arial" panose="020B0604020202020204" pitchFamily="34" charset="0"/>
              <a:buChar char="•"/>
            </a:pPr>
            <a:r>
              <a:rPr lang="en-GB" dirty="0"/>
              <a:t>DVA – Home Office definition: pattern of behaviours (physical, sexual, emotional, financial) and coercive control</a:t>
            </a:r>
          </a:p>
          <a:p>
            <a:pPr lvl="1">
              <a:buClr>
                <a:schemeClr val="tx1"/>
              </a:buClr>
              <a:buSzPct val="100000"/>
              <a:buFont typeface="Arial" panose="020B0604020202020204" pitchFamily="34" charset="0"/>
              <a:buChar char="•"/>
            </a:pPr>
            <a:r>
              <a:rPr lang="en-GB" dirty="0"/>
              <a:t>One partner exerts power and control over the other</a:t>
            </a:r>
          </a:p>
        </p:txBody>
      </p:sp>
    </p:spTree>
    <p:extLst>
      <p:ext uri="{BB962C8B-B14F-4D97-AF65-F5344CB8AC3E}">
        <p14:creationId xmlns:p14="http://schemas.microsoft.com/office/powerpoint/2010/main" val="669212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noGrp="1"/>
          </p:cNvSpPr>
          <p:nvPr/>
        </p:nvSpPr>
        <p:spPr>
          <a:xfrm>
            <a:off x="316650" y="399011"/>
            <a:ext cx="11495734" cy="631277"/>
          </a:xfrm>
          <a:prstGeom prst="rect">
            <a:avLst/>
          </a:prstGeom>
        </p:spPr>
        <p:txBody>
          <a:bodyPr vert="horz" anchor="b">
            <a:normAutofit fontScale="92500"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GB" sz="4000" b="1" dirty="0">
                <a:solidFill>
                  <a:schemeClr val="tx1"/>
                </a:solidFill>
                <a:latin typeface="+mn-lt"/>
              </a:rPr>
              <a:t>Overview of presentation</a:t>
            </a:r>
          </a:p>
        </p:txBody>
      </p:sp>
      <p:sp>
        <p:nvSpPr>
          <p:cNvPr id="23" name="Content Placeholder 2"/>
          <p:cNvSpPr>
            <a:spLocks noGrp="1"/>
          </p:cNvSpPr>
          <p:nvPr/>
        </p:nvSpPr>
        <p:spPr>
          <a:xfrm>
            <a:off x="316650" y="1170070"/>
            <a:ext cx="11495734" cy="4367161"/>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Clr>
                <a:schemeClr val="tx1"/>
              </a:buClr>
              <a:buFont typeface="Arial" panose="020B0604020202020204" pitchFamily="34" charset="0"/>
              <a:buChar char="•"/>
              <a:defRPr/>
            </a:pPr>
            <a:r>
              <a:rPr lang="en-GB" dirty="0"/>
              <a:t>The problem of DVA in relationships of LGB and/or T+ people</a:t>
            </a:r>
          </a:p>
          <a:p>
            <a:pPr>
              <a:buClr>
                <a:schemeClr val="tx1"/>
              </a:buClr>
              <a:buFont typeface="Arial" panose="020B0604020202020204" pitchFamily="34" charset="0"/>
              <a:buChar char="•"/>
              <a:defRPr/>
            </a:pPr>
            <a:endParaRPr lang="en-GB" dirty="0"/>
          </a:p>
          <a:p>
            <a:pPr>
              <a:buClr>
                <a:schemeClr val="tx1"/>
              </a:buClr>
              <a:buFont typeface="Arial" panose="020B0604020202020204" pitchFamily="34" charset="0"/>
              <a:buChar char="•"/>
              <a:defRPr/>
            </a:pPr>
            <a:r>
              <a:rPr lang="en-GB" dirty="0"/>
              <a:t>The problems facing victim/survivors who are LGB and/or T+ in seeking help: </a:t>
            </a:r>
          </a:p>
          <a:p>
            <a:pPr lvl="1">
              <a:buClr>
                <a:schemeClr val="tx1"/>
              </a:buClr>
              <a:buFont typeface="Arial" panose="020B0604020202020204" pitchFamily="34" charset="0"/>
              <a:buChar char="•"/>
              <a:defRPr/>
            </a:pPr>
            <a:r>
              <a:rPr lang="en-GB" dirty="0"/>
              <a:t>The public story of DVA</a:t>
            </a:r>
          </a:p>
          <a:p>
            <a:pPr lvl="1">
              <a:buClr>
                <a:schemeClr val="tx1"/>
              </a:buClr>
              <a:buFont typeface="Arial" panose="020B0604020202020204" pitchFamily="34" charset="0"/>
              <a:buChar char="•"/>
              <a:defRPr/>
            </a:pPr>
            <a:r>
              <a:rPr lang="en-GB" dirty="0"/>
              <a:t>The assumption of mutual abuse in ‘same-sex’ relationships </a:t>
            </a:r>
          </a:p>
          <a:p>
            <a:pPr lvl="1">
              <a:buClr>
                <a:schemeClr val="tx1"/>
              </a:buClr>
              <a:buFont typeface="Arial" panose="020B0604020202020204" pitchFamily="34" charset="0"/>
              <a:buChar char="•"/>
              <a:defRPr/>
            </a:pPr>
            <a:r>
              <a:rPr lang="en-GB" dirty="0"/>
              <a:t>What does a ‘victim’ look like/ how do they behave?</a:t>
            </a:r>
          </a:p>
          <a:p>
            <a:pPr>
              <a:buClr>
                <a:schemeClr val="tx1"/>
              </a:buClr>
              <a:buFont typeface="Arial" panose="020B0604020202020204" pitchFamily="34" charset="0"/>
              <a:buChar char="•"/>
              <a:defRPr/>
            </a:pPr>
            <a:endParaRPr lang="en-GB" dirty="0"/>
          </a:p>
          <a:p>
            <a:pPr>
              <a:buClr>
                <a:schemeClr val="tx1"/>
              </a:buClr>
              <a:buFont typeface="Arial" panose="020B0604020202020204" pitchFamily="34" charset="0"/>
              <a:buChar char="•"/>
              <a:defRPr/>
            </a:pPr>
            <a:r>
              <a:rPr lang="en-GB" dirty="0"/>
              <a:t>Exploring why DVA might not be recognised: a case study</a:t>
            </a:r>
          </a:p>
          <a:p>
            <a:pPr>
              <a:buClr>
                <a:schemeClr val="tx1"/>
              </a:buClr>
              <a:buFont typeface="Arial" panose="020B0604020202020204" pitchFamily="34" charset="0"/>
              <a:buChar char="•"/>
              <a:defRPr/>
            </a:pPr>
            <a:endParaRPr lang="en-GB" dirty="0"/>
          </a:p>
          <a:p>
            <a:pPr>
              <a:buClr>
                <a:schemeClr val="tx1"/>
              </a:buClr>
              <a:buFont typeface="Arial" panose="020B0604020202020204" pitchFamily="34" charset="0"/>
              <a:buChar char="•"/>
              <a:defRPr/>
            </a:pPr>
            <a:r>
              <a:rPr lang="en-GB" dirty="0"/>
              <a:t>What needs to be done? Some suggestions</a:t>
            </a:r>
          </a:p>
        </p:txBody>
      </p:sp>
    </p:spTree>
    <p:extLst>
      <p:ext uri="{BB962C8B-B14F-4D97-AF65-F5344CB8AC3E}">
        <p14:creationId xmlns:p14="http://schemas.microsoft.com/office/powerpoint/2010/main" val="507346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noGrp="1"/>
          </p:cNvSpPr>
          <p:nvPr/>
        </p:nvSpPr>
        <p:spPr>
          <a:xfrm>
            <a:off x="316650" y="378777"/>
            <a:ext cx="11495733" cy="743586"/>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GB" sz="4000" b="1" dirty="0">
                <a:solidFill>
                  <a:schemeClr val="tx1"/>
                </a:solidFill>
                <a:latin typeface="+mn-lt"/>
              </a:rPr>
              <a:t>Prevalence of Intimate partner violence (IPV)</a:t>
            </a:r>
          </a:p>
        </p:txBody>
      </p:sp>
      <p:sp>
        <p:nvSpPr>
          <p:cNvPr id="23" name="Content Placeholder 2"/>
          <p:cNvSpPr>
            <a:spLocks noGrp="1"/>
          </p:cNvSpPr>
          <p:nvPr/>
        </p:nvSpPr>
        <p:spPr>
          <a:xfrm>
            <a:off x="379615" y="1154195"/>
            <a:ext cx="11349323" cy="438303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ClrTx/>
              <a:buSzPct val="100000"/>
              <a:buFont typeface="Arial" panose="020B0604020202020204" pitchFamily="34" charset="0"/>
              <a:buChar char="•"/>
            </a:pPr>
            <a:r>
              <a:rPr lang="en-GB" dirty="0"/>
              <a:t>Heterosexual women largest group reporting IPV (</a:t>
            </a:r>
            <a:r>
              <a:rPr lang="en-GB" dirty="0" err="1"/>
              <a:t>Walby</a:t>
            </a:r>
            <a:r>
              <a:rPr lang="en-GB" dirty="0"/>
              <a:t> and Towers 2018)</a:t>
            </a:r>
          </a:p>
          <a:p>
            <a:pPr marL="342900" lvl="1" indent="-342900">
              <a:spcBef>
                <a:spcPts val="600"/>
              </a:spcBef>
              <a:buClrTx/>
              <a:buSzPct val="100000"/>
              <a:buFont typeface="Arial" panose="020B0604020202020204" pitchFamily="34" charset="0"/>
              <a:buChar char="•"/>
            </a:pPr>
            <a:r>
              <a:rPr lang="en-GB" sz="2400" dirty="0"/>
              <a:t>Proportionately: LGB women more likely to report partner abuse/ sexual violence than heterosexual women (ONS, 2018) </a:t>
            </a:r>
          </a:p>
          <a:p>
            <a:pPr marL="708660" lvl="2" indent="-342900">
              <a:spcBef>
                <a:spcPts val="600"/>
              </a:spcBef>
              <a:buClrTx/>
              <a:buSzPct val="100000"/>
              <a:buFont typeface="Arial" panose="020B0604020202020204" pitchFamily="34" charset="0"/>
              <a:buChar char="•"/>
            </a:pPr>
            <a:r>
              <a:rPr lang="en-GB" sz="2400" dirty="0"/>
              <a:t>bisexual women twice as likely to report partner abuse (10.9%) than heterosexual women (6%), </a:t>
            </a:r>
          </a:p>
          <a:p>
            <a:pPr marL="708660" lvl="2" indent="-342900">
              <a:spcBef>
                <a:spcPts val="600"/>
              </a:spcBef>
              <a:buClrTx/>
              <a:buSzPct val="100000"/>
              <a:buFont typeface="Arial" panose="020B0604020202020204" pitchFamily="34" charset="0"/>
              <a:buChar char="•"/>
            </a:pPr>
            <a:r>
              <a:rPr lang="en-GB" sz="2400" dirty="0"/>
              <a:t>lesbian/gay women also more likely to report than heterosexual women (8%). </a:t>
            </a:r>
          </a:p>
          <a:p>
            <a:pPr marL="708660" lvl="2" indent="-342900">
              <a:spcBef>
                <a:spcPts val="600"/>
              </a:spcBef>
              <a:buClrTx/>
              <a:buSzPct val="100000"/>
              <a:buFont typeface="Arial" panose="020B0604020202020204" pitchFamily="34" charset="0"/>
              <a:buChar char="•"/>
            </a:pPr>
            <a:r>
              <a:rPr lang="en-GB" sz="2400" dirty="0"/>
              <a:t>bisexual women 5x times more likely to report sexual assault than heterosexual women (1.9% and 0.4% respectively)</a:t>
            </a:r>
          </a:p>
          <a:p>
            <a:pPr marL="708660" lvl="2" indent="-342900">
              <a:spcBef>
                <a:spcPts val="600"/>
              </a:spcBef>
              <a:buClrTx/>
              <a:buSzPct val="100000"/>
              <a:buFont typeface="Arial" panose="020B0604020202020204" pitchFamily="34" charset="0"/>
              <a:buChar char="•"/>
            </a:pPr>
            <a:r>
              <a:rPr lang="en-GB" sz="2400" dirty="0"/>
              <a:t>lesbian/gay women also more likely to report than heterosexual women (0.5%).</a:t>
            </a:r>
          </a:p>
        </p:txBody>
      </p:sp>
    </p:spTree>
    <p:extLst>
      <p:ext uri="{BB962C8B-B14F-4D97-AF65-F5344CB8AC3E}">
        <p14:creationId xmlns:p14="http://schemas.microsoft.com/office/powerpoint/2010/main" val="2550720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noGrp="1"/>
          </p:cNvSpPr>
          <p:nvPr/>
        </p:nvSpPr>
        <p:spPr>
          <a:xfrm>
            <a:off x="316650" y="399011"/>
            <a:ext cx="11495734" cy="70843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GB" sz="4000" b="1" dirty="0">
                <a:solidFill>
                  <a:schemeClr val="tx1"/>
                </a:solidFill>
                <a:latin typeface="+mn-lt"/>
              </a:rPr>
              <a:t>Formal help providers	</a:t>
            </a:r>
          </a:p>
        </p:txBody>
      </p:sp>
      <p:sp>
        <p:nvSpPr>
          <p:cNvPr id="23" name="Content Placeholder 2"/>
          <p:cNvSpPr>
            <a:spLocks noGrp="1"/>
          </p:cNvSpPr>
          <p:nvPr/>
        </p:nvSpPr>
        <p:spPr>
          <a:xfrm>
            <a:off x="316649" y="1139273"/>
            <a:ext cx="11495735" cy="447181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GB" dirty="0"/>
              <a:t>Police in Greater Manchester</a:t>
            </a:r>
          </a:p>
          <a:p>
            <a:pPr>
              <a:buClr>
                <a:schemeClr val="tx1"/>
              </a:buClr>
              <a:buFont typeface="Arial" panose="020B0604020202020204" pitchFamily="34" charset="0"/>
              <a:buChar char="•"/>
            </a:pPr>
            <a:r>
              <a:rPr lang="en-GB" b="1" dirty="0"/>
              <a:t>775</a:t>
            </a:r>
            <a:r>
              <a:rPr lang="en-GB" dirty="0"/>
              <a:t> LGBT DVA cases reported to the police</a:t>
            </a:r>
          </a:p>
          <a:p>
            <a:pPr lvl="1">
              <a:buClr>
                <a:schemeClr val="tx1"/>
              </a:buClr>
              <a:buFont typeface="Arial" panose="020B0604020202020204" pitchFamily="34" charset="0"/>
              <a:buChar char="•"/>
            </a:pPr>
            <a:r>
              <a:rPr lang="en-GB" sz="2400" dirty="0"/>
              <a:t>Population of GM = 2,799,000 in 2017</a:t>
            </a:r>
          </a:p>
          <a:p>
            <a:pPr lvl="1">
              <a:buClr>
                <a:schemeClr val="tx1"/>
              </a:buClr>
              <a:buFont typeface="Arial" panose="020B0604020202020204" pitchFamily="34" charset="0"/>
              <a:buChar char="•"/>
            </a:pPr>
            <a:r>
              <a:rPr lang="en-GB" sz="2400" dirty="0"/>
              <a:t>7% estimate of total as LGBT = 195,930</a:t>
            </a:r>
          </a:p>
          <a:p>
            <a:pPr lvl="1">
              <a:buClr>
                <a:schemeClr val="tx1"/>
              </a:buClr>
              <a:buFont typeface="Arial" panose="020B0604020202020204" pitchFamily="34" charset="0"/>
              <a:buChar char="•"/>
            </a:pPr>
            <a:r>
              <a:rPr lang="en-GB" sz="2400" dirty="0"/>
              <a:t>Proportion reporting = 0.4%</a:t>
            </a:r>
          </a:p>
          <a:p>
            <a:pPr lvl="1">
              <a:buClr>
                <a:schemeClr val="tx1"/>
              </a:buClr>
              <a:buFont typeface="Arial" panose="020B0604020202020204" pitchFamily="34" charset="0"/>
              <a:buChar char="•"/>
            </a:pPr>
            <a:r>
              <a:rPr lang="en-GB" sz="2400" dirty="0"/>
              <a:t>Reporting to the police low unless: fear increases or escalation in (physical) violence (Donovan and Hester, 2008)</a:t>
            </a:r>
          </a:p>
          <a:p>
            <a:pPr lvl="1">
              <a:buClr>
                <a:schemeClr val="tx1"/>
              </a:buClr>
              <a:buFont typeface="Arial" panose="020B0604020202020204" pitchFamily="34" charset="0"/>
              <a:buChar char="•"/>
            </a:pPr>
            <a:endParaRPr lang="en-GB" sz="2400" dirty="0"/>
          </a:p>
          <a:p>
            <a:pPr>
              <a:buClr>
                <a:schemeClr val="tx1"/>
              </a:buClr>
              <a:buSzPct val="100000"/>
              <a:buFont typeface="Arial" panose="020B0604020202020204" pitchFamily="34" charset="0"/>
              <a:buChar char="•"/>
            </a:pPr>
            <a:r>
              <a:rPr lang="en-GB" dirty="0"/>
              <a:t>MARACs LGBT referrals = less than 1% nationally (Safe Lives) </a:t>
            </a:r>
          </a:p>
        </p:txBody>
      </p:sp>
    </p:spTree>
    <p:extLst>
      <p:ext uri="{BB962C8B-B14F-4D97-AF65-F5344CB8AC3E}">
        <p14:creationId xmlns:p14="http://schemas.microsoft.com/office/powerpoint/2010/main" val="2519137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noGrp="1"/>
          </p:cNvSpPr>
          <p:nvPr/>
        </p:nvSpPr>
        <p:spPr>
          <a:xfrm>
            <a:off x="316650" y="399010"/>
            <a:ext cx="11495734" cy="755101"/>
          </a:xfrm>
          <a:prstGeom prst="rect">
            <a:avLst/>
          </a:prstGeom>
        </p:spPr>
        <p:txBody>
          <a:bodyPr vert="horz" anchor="b">
            <a:normAutofit fontScale="975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defRPr/>
            </a:pPr>
            <a:r>
              <a:rPr lang="en-GB" sz="4000" b="1" dirty="0">
                <a:solidFill>
                  <a:schemeClr val="tx1"/>
                </a:solidFill>
                <a:latin typeface="+mn-lt"/>
              </a:rPr>
              <a:t>Barriers to Recognition: the public story of DVA</a:t>
            </a:r>
          </a:p>
        </p:txBody>
      </p:sp>
      <p:sp>
        <p:nvSpPr>
          <p:cNvPr id="23" name="Content Placeholder 2"/>
          <p:cNvSpPr>
            <a:spLocks noGrp="1"/>
          </p:cNvSpPr>
          <p:nvPr/>
        </p:nvSpPr>
        <p:spPr>
          <a:xfrm>
            <a:off x="316649" y="1293893"/>
            <a:ext cx="11495735" cy="4317198"/>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Clr>
                <a:schemeClr val="tx1"/>
              </a:buClr>
              <a:buFont typeface="Arial" panose="020B0604020202020204" pitchFamily="34" charset="0"/>
              <a:buChar char="•"/>
              <a:defRPr/>
            </a:pPr>
            <a:r>
              <a:rPr lang="en-GB" sz="2200" dirty="0"/>
              <a:t>Feminism’s success transforming DVA from a private problem (‘a domestic’) into a serious public problem</a:t>
            </a:r>
          </a:p>
          <a:p>
            <a:pPr>
              <a:buClr>
                <a:schemeClr val="tx1"/>
              </a:buClr>
              <a:buFont typeface="Arial" panose="020B0604020202020204" pitchFamily="34" charset="0"/>
              <a:buChar char="•"/>
              <a:defRPr/>
            </a:pPr>
            <a:endParaRPr lang="en-GB" sz="2200" dirty="0"/>
          </a:p>
          <a:p>
            <a:pPr>
              <a:buClr>
                <a:schemeClr val="tx1"/>
              </a:buClr>
              <a:buFont typeface="Arial" panose="020B0604020202020204" pitchFamily="34" charset="0"/>
              <a:buChar char="•"/>
              <a:defRPr/>
            </a:pPr>
            <a:r>
              <a:rPr lang="en-GB" sz="2200" dirty="0"/>
              <a:t>Unintended consequences of feminist success is the public story about domestic violence /abuse (DVA)</a:t>
            </a:r>
          </a:p>
          <a:p>
            <a:pPr>
              <a:buClr>
                <a:schemeClr val="tx1"/>
              </a:buClr>
              <a:buFont typeface="Arial" panose="020B0604020202020204" pitchFamily="34" charset="0"/>
              <a:buChar char="•"/>
              <a:defRPr/>
            </a:pPr>
            <a:endParaRPr lang="en-GB" sz="2000" dirty="0"/>
          </a:p>
          <a:p>
            <a:pPr lvl="1">
              <a:buClr>
                <a:schemeClr val="tx1"/>
              </a:buClr>
              <a:buFont typeface="Arial" panose="020B0604020202020204" pitchFamily="34" charset="0"/>
              <a:buChar char="•"/>
              <a:defRPr/>
            </a:pPr>
            <a:r>
              <a:rPr lang="en-GB" sz="2000" dirty="0"/>
              <a:t>A problem of  (cisgender) heterosexual men for (cisgender) heterosexual women</a:t>
            </a:r>
          </a:p>
          <a:p>
            <a:pPr lvl="1">
              <a:buClr>
                <a:schemeClr val="tx1"/>
              </a:buClr>
              <a:buFont typeface="Arial" panose="020B0604020202020204" pitchFamily="34" charset="0"/>
              <a:buChar char="•"/>
              <a:defRPr/>
            </a:pPr>
            <a:r>
              <a:rPr lang="en-GB" sz="2000" dirty="0"/>
              <a:t>It is a problem of physical violence / incident based</a:t>
            </a:r>
          </a:p>
          <a:p>
            <a:pPr lvl="1">
              <a:buClr>
                <a:schemeClr val="tx1"/>
              </a:buClr>
              <a:buFont typeface="Arial" panose="020B0604020202020204" pitchFamily="34" charset="0"/>
              <a:buChar char="•"/>
              <a:defRPr/>
            </a:pPr>
            <a:r>
              <a:rPr lang="en-GB" sz="2000" dirty="0"/>
              <a:t>It is a problem of particular presentation of gender: bigger, ‘stronger’ man victimising the smaller ,‘weaker’ woman</a:t>
            </a:r>
          </a:p>
          <a:p>
            <a:pPr marL="365760" lvl="1" indent="0">
              <a:buNone/>
              <a:defRPr/>
            </a:pPr>
            <a:r>
              <a:rPr lang="en-GB" sz="2000" dirty="0"/>
              <a:t>  </a:t>
            </a:r>
          </a:p>
          <a:p>
            <a:pPr marL="0" indent="0">
              <a:buFont typeface="Wingdings" pitchFamily="2" charset="2"/>
              <a:buNone/>
              <a:defRPr/>
            </a:pPr>
            <a:endParaRPr lang="en-GB" dirty="0"/>
          </a:p>
        </p:txBody>
      </p:sp>
    </p:spTree>
    <p:extLst>
      <p:ext uri="{BB962C8B-B14F-4D97-AF65-F5344CB8AC3E}">
        <p14:creationId xmlns:p14="http://schemas.microsoft.com/office/powerpoint/2010/main" val="3062030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noGrp="1"/>
          </p:cNvSpPr>
          <p:nvPr/>
        </p:nvSpPr>
        <p:spPr>
          <a:xfrm>
            <a:off x="316650" y="399010"/>
            <a:ext cx="11495734" cy="631277"/>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defRPr/>
            </a:pPr>
            <a:r>
              <a:rPr lang="en-GB" sz="4000" b="1" dirty="0">
                <a:solidFill>
                  <a:schemeClr val="tx1"/>
                </a:solidFill>
                <a:latin typeface="+mn-lt"/>
              </a:rPr>
              <a:t>Myths leading from public story of DVA</a:t>
            </a:r>
          </a:p>
        </p:txBody>
      </p:sp>
      <p:sp>
        <p:nvSpPr>
          <p:cNvPr id="23" name="Content Placeholder 2"/>
          <p:cNvSpPr>
            <a:spLocks noGrp="1"/>
          </p:cNvSpPr>
          <p:nvPr/>
        </p:nvSpPr>
        <p:spPr>
          <a:xfrm>
            <a:off x="316648" y="1188392"/>
            <a:ext cx="11495735" cy="5400377"/>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Clr>
                <a:schemeClr val="tx1"/>
              </a:buClr>
              <a:buFont typeface="Arial" panose="020B0604020202020204" pitchFamily="34" charset="0"/>
              <a:buChar char="•"/>
              <a:defRPr/>
            </a:pPr>
            <a:r>
              <a:rPr lang="en-GB" sz="2000" dirty="0"/>
              <a:t>DVA between women (or men) is not as harmful/ risky </a:t>
            </a:r>
          </a:p>
          <a:p>
            <a:pPr lvl="1">
              <a:buClr>
                <a:schemeClr val="tx1"/>
              </a:buClr>
              <a:buFont typeface="Arial" panose="020B0604020202020204" pitchFamily="34" charset="0"/>
              <a:buChar char="•"/>
              <a:defRPr/>
            </a:pPr>
            <a:r>
              <a:rPr lang="en-GB" sz="1700" dirty="0"/>
              <a:t>women can’t be violent, </a:t>
            </a:r>
          </a:p>
          <a:p>
            <a:pPr lvl="1">
              <a:buClr>
                <a:schemeClr val="tx1"/>
              </a:buClr>
              <a:buFont typeface="Arial" panose="020B0604020202020204" pitchFamily="34" charset="0"/>
              <a:buChar char="•"/>
              <a:defRPr/>
            </a:pPr>
            <a:r>
              <a:rPr lang="en-GB" sz="1700" dirty="0"/>
              <a:t>men can’t be victimised</a:t>
            </a:r>
          </a:p>
          <a:p>
            <a:pPr>
              <a:buClr>
                <a:schemeClr val="tx1"/>
              </a:buClr>
              <a:buFont typeface="Arial" panose="020B0604020202020204" pitchFamily="34" charset="0"/>
              <a:buChar char="•"/>
              <a:defRPr/>
            </a:pPr>
            <a:endParaRPr lang="en-GB" sz="2000" dirty="0"/>
          </a:p>
          <a:p>
            <a:pPr>
              <a:buClr>
                <a:schemeClr val="tx1"/>
              </a:buClr>
              <a:buFont typeface="Arial" panose="020B0604020202020204" pitchFamily="34" charset="0"/>
              <a:buChar char="•"/>
              <a:defRPr/>
            </a:pPr>
            <a:r>
              <a:rPr lang="en-GB" sz="2000" dirty="0"/>
              <a:t>Physical violence between two women or two men is ‘a fair fight’ a cat fight</a:t>
            </a:r>
          </a:p>
          <a:p>
            <a:pPr>
              <a:buClr>
                <a:schemeClr val="tx1"/>
              </a:buClr>
              <a:buFont typeface="Arial" panose="020B0604020202020204" pitchFamily="34" charset="0"/>
              <a:buChar char="•"/>
              <a:defRPr/>
            </a:pPr>
            <a:r>
              <a:rPr lang="en-GB" sz="2000" dirty="0"/>
              <a:t>Violence between men is expected: naturally aggressive/ competitive </a:t>
            </a:r>
          </a:p>
          <a:p>
            <a:pPr>
              <a:buClr>
                <a:schemeClr val="tx1"/>
              </a:buClr>
              <a:buFont typeface="Arial" panose="020B0604020202020204" pitchFamily="34" charset="0"/>
              <a:buChar char="•"/>
              <a:defRPr/>
            </a:pPr>
            <a:endParaRPr lang="en-GB" sz="2000" dirty="0"/>
          </a:p>
          <a:p>
            <a:pPr>
              <a:buClr>
                <a:schemeClr val="tx1"/>
              </a:buClr>
              <a:buFont typeface="Arial" panose="020B0604020202020204" pitchFamily="34" charset="0"/>
              <a:buChar char="•"/>
              <a:defRPr/>
            </a:pPr>
            <a:r>
              <a:rPr lang="en-GB" sz="2000" dirty="0"/>
              <a:t>Violence between women or men is often assumed to be mutual abuse</a:t>
            </a:r>
          </a:p>
          <a:p>
            <a:pPr>
              <a:buClr>
                <a:schemeClr val="tx1"/>
              </a:buClr>
              <a:buFont typeface="Arial" panose="020B0604020202020204" pitchFamily="34" charset="0"/>
              <a:buChar char="•"/>
              <a:defRPr/>
            </a:pPr>
            <a:endParaRPr lang="en-GB" sz="2000" dirty="0"/>
          </a:p>
          <a:p>
            <a:pPr>
              <a:buClr>
                <a:schemeClr val="tx1"/>
              </a:buClr>
              <a:buFont typeface="Arial" panose="020B0604020202020204" pitchFamily="34" charset="0"/>
              <a:buChar char="•"/>
              <a:defRPr/>
            </a:pPr>
            <a:r>
              <a:rPr lang="en-GB" sz="2000" dirty="0"/>
              <a:t>Practitioners often feel uncertain about ‘who is the victim?’ in a relationship between two women or two men; and even more so when trans partners are involved. </a:t>
            </a:r>
          </a:p>
          <a:p>
            <a:pPr marL="0" indent="0">
              <a:buFont typeface="Wingdings" pitchFamily="2" charset="2"/>
              <a:buNone/>
              <a:defRPr/>
            </a:pPr>
            <a:endParaRPr lang="en-GB" sz="2000" dirty="0"/>
          </a:p>
        </p:txBody>
      </p:sp>
    </p:spTree>
    <p:extLst>
      <p:ext uri="{BB962C8B-B14F-4D97-AF65-F5344CB8AC3E}">
        <p14:creationId xmlns:p14="http://schemas.microsoft.com/office/powerpoint/2010/main" val="3065686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a:extLst>
              <a:ext uri="{FF2B5EF4-FFF2-40B4-BE49-F238E27FC236}">
                <a16:creationId xmlns:a16="http://schemas.microsoft.com/office/drawing/2014/main" id="{FB711B2B-5B9E-4F99-84B1-E1916B386F73}"/>
              </a:ext>
            </a:extLst>
          </p:cNvPr>
          <p:cNvSpPr>
            <a:spLocks noGrp="1"/>
          </p:cNvSpPr>
          <p:nvPr/>
        </p:nvSpPr>
        <p:spPr>
          <a:xfrm>
            <a:off x="316650" y="399011"/>
            <a:ext cx="11495734" cy="72335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GB" sz="4000" b="1" dirty="0">
                <a:solidFill>
                  <a:schemeClr val="tx1"/>
                </a:solidFill>
                <a:latin typeface="+mn-lt"/>
              </a:rPr>
              <a:t>Why is mutual abuse assumed? </a:t>
            </a:r>
          </a:p>
        </p:txBody>
      </p:sp>
      <p:sp>
        <p:nvSpPr>
          <p:cNvPr id="23" name="Content Placeholder 2">
            <a:extLst>
              <a:ext uri="{FF2B5EF4-FFF2-40B4-BE49-F238E27FC236}">
                <a16:creationId xmlns:a16="http://schemas.microsoft.com/office/drawing/2014/main" id="{F9F7EA25-F1CE-4AE0-AE92-2824E2A251CD}"/>
              </a:ext>
            </a:extLst>
          </p:cNvPr>
          <p:cNvSpPr>
            <a:spLocks noGrp="1"/>
          </p:cNvSpPr>
          <p:nvPr/>
        </p:nvSpPr>
        <p:spPr>
          <a:xfrm>
            <a:off x="316648" y="1654905"/>
            <a:ext cx="11495736" cy="388232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Clr>
                <a:schemeClr val="tx1"/>
              </a:buClr>
              <a:buSzPct val="100000"/>
              <a:buFont typeface="Arial" panose="020B0604020202020204" pitchFamily="34" charset="0"/>
              <a:buChar char="•"/>
            </a:pPr>
            <a:r>
              <a:rPr lang="en-GB" dirty="0"/>
              <a:t>Public story is so powerful: if a heterosexual couple is not involved how can we identify the victim/perpetrator? </a:t>
            </a:r>
          </a:p>
          <a:p>
            <a:pPr>
              <a:buClr>
                <a:schemeClr val="tx1"/>
              </a:buClr>
              <a:buSzPct val="100000"/>
              <a:buFont typeface="Arial" panose="020B0604020202020204" pitchFamily="34" charset="0"/>
              <a:buChar char="•"/>
            </a:pPr>
            <a:endParaRPr lang="en-GB" dirty="0"/>
          </a:p>
          <a:p>
            <a:pPr>
              <a:buClr>
                <a:schemeClr val="tx1"/>
              </a:buClr>
              <a:buSzPct val="100000"/>
              <a:buFont typeface="Arial" panose="020B0604020202020204" pitchFamily="34" charset="0"/>
              <a:buChar char="•"/>
            </a:pPr>
            <a:r>
              <a:rPr lang="en-GB" dirty="0"/>
              <a:t>Power in intimate relationships assumed to rest on a heterosexually gendered axis:</a:t>
            </a:r>
          </a:p>
          <a:p>
            <a:pPr>
              <a:buClr>
                <a:schemeClr val="tx1"/>
              </a:buClr>
              <a:buSzPct val="100000"/>
              <a:buFont typeface="Arial" panose="020B0604020202020204" pitchFamily="34" charset="0"/>
              <a:buChar char="•"/>
            </a:pPr>
            <a:endParaRPr lang="en-GB" dirty="0"/>
          </a:p>
          <a:p>
            <a:pPr>
              <a:buClr>
                <a:schemeClr val="tx1"/>
              </a:buClr>
              <a:buSzPct val="100000"/>
              <a:buFont typeface="Arial" panose="020B0604020202020204" pitchFamily="34" charset="0"/>
              <a:buChar char="•"/>
            </a:pPr>
            <a:r>
              <a:rPr lang="en-GB" dirty="0"/>
              <a:t>If two women or two men are in the relationship then power can be assumed to be ‘equal’/ ‘the same’</a:t>
            </a:r>
          </a:p>
          <a:p>
            <a:pPr marL="0" indent="0">
              <a:buNone/>
            </a:pPr>
            <a:endParaRPr lang="en-GB" dirty="0"/>
          </a:p>
        </p:txBody>
      </p:sp>
    </p:spTree>
    <p:extLst>
      <p:ext uri="{BB962C8B-B14F-4D97-AF65-F5344CB8AC3E}">
        <p14:creationId xmlns:p14="http://schemas.microsoft.com/office/powerpoint/2010/main" val="3698695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a:extLst>
              <a:ext uri="{FF2B5EF4-FFF2-40B4-BE49-F238E27FC236}">
                <a16:creationId xmlns:a16="http://schemas.microsoft.com/office/drawing/2014/main" id="{28E35D65-AE00-475D-BAF5-71C6170BC6B1}"/>
              </a:ext>
            </a:extLst>
          </p:cNvPr>
          <p:cNvSpPr>
            <a:spLocks noGrp="1"/>
          </p:cNvSpPr>
          <p:nvPr/>
        </p:nvSpPr>
        <p:spPr>
          <a:xfrm>
            <a:off x="316650" y="399011"/>
            <a:ext cx="11495734" cy="649492"/>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GB" sz="4000" b="1" dirty="0">
                <a:solidFill>
                  <a:schemeClr val="tx1"/>
                </a:solidFill>
                <a:latin typeface="+mn-lt"/>
              </a:rPr>
              <a:t>Constructing ‘ideal’ victims</a:t>
            </a:r>
          </a:p>
        </p:txBody>
      </p:sp>
      <p:sp>
        <p:nvSpPr>
          <p:cNvPr id="23" name="Content Placeholder 2">
            <a:extLst>
              <a:ext uri="{FF2B5EF4-FFF2-40B4-BE49-F238E27FC236}">
                <a16:creationId xmlns:a16="http://schemas.microsoft.com/office/drawing/2014/main" id="{507CB194-125B-4F07-BD64-40E662B0B9FC}"/>
              </a:ext>
            </a:extLst>
          </p:cNvPr>
          <p:cNvSpPr>
            <a:spLocks noGrp="1"/>
          </p:cNvSpPr>
          <p:nvPr/>
        </p:nvSpPr>
        <p:spPr>
          <a:xfrm>
            <a:off x="316649" y="1048503"/>
            <a:ext cx="11495735" cy="4562588"/>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Clr>
                <a:schemeClr val="tx1"/>
              </a:buClr>
              <a:buFont typeface="Arial" panose="020B0604020202020204" pitchFamily="34" charset="0"/>
              <a:buChar char="•"/>
            </a:pPr>
            <a:r>
              <a:rPr lang="en-GB" dirty="0"/>
              <a:t>Christie (1986) talks about the ideal victim being: </a:t>
            </a:r>
          </a:p>
          <a:p>
            <a:pPr lvl="1">
              <a:buClr>
                <a:schemeClr val="tx1"/>
              </a:buClr>
              <a:buFont typeface="Arial" panose="020B0604020202020204" pitchFamily="34" charset="0"/>
              <a:buChar char="•"/>
            </a:pPr>
            <a:endParaRPr lang="en-GB" sz="2400" dirty="0"/>
          </a:p>
          <a:p>
            <a:pPr lvl="1">
              <a:buClr>
                <a:schemeClr val="tx1"/>
              </a:buClr>
              <a:buFont typeface="Arial" panose="020B0604020202020204" pitchFamily="34" charset="0"/>
              <a:buChar char="•"/>
            </a:pPr>
            <a:r>
              <a:rPr lang="en-GB" sz="2400" dirty="0"/>
              <a:t>The elderly woman who is mugged on her way back from doing her weekly shop</a:t>
            </a:r>
          </a:p>
          <a:p>
            <a:pPr lvl="1">
              <a:buClr>
                <a:schemeClr val="tx1"/>
              </a:buClr>
              <a:buFont typeface="Arial" panose="020B0604020202020204" pitchFamily="34" charset="0"/>
              <a:buChar char="•"/>
            </a:pPr>
            <a:r>
              <a:rPr lang="en-GB" sz="2400" dirty="0"/>
              <a:t>Blameless</a:t>
            </a:r>
          </a:p>
          <a:p>
            <a:pPr lvl="1">
              <a:buClr>
                <a:schemeClr val="tx1"/>
              </a:buClr>
              <a:buFont typeface="Arial" panose="020B0604020202020204" pitchFamily="34" charset="0"/>
              <a:buChar char="•"/>
            </a:pPr>
            <a:r>
              <a:rPr lang="en-GB" sz="2400" dirty="0"/>
              <a:t>Defenceless</a:t>
            </a:r>
          </a:p>
          <a:p>
            <a:pPr lvl="1">
              <a:buClr>
                <a:schemeClr val="tx1"/>
              </a:buClr>
              <a:buFont typeface="Arial" panose="020B0604020202020204" pitchFamily="34" charset="0"/>
              <a:buChar char="•"/>
            </a:pPr>
            <a:r>
              <a:rPr lang="en-GB" sz="2400" dirty="0"/>
              <a:t>Feminised</a:t>
            </a:r>
          </a:p>
          <a:p>
            <a:pPr lvl="1">
              <a:buClr>
                <a:schemeClr val="tx1"/>
              </a:buClr>
              <a:buFont typeface="Arial" panose="020B0604020202020204" pitchFamily="34" charset="0"/>
              <a:buChar char="•"/>
            </a:pPr>
            <a:endParaRPr lang="en-GB" sz="2400" dirty="0"/>
          </a:p>
          <a:p>
            <a:pPr>
              <a:buClr>
                <a:schemeClr val="tx1"/>
              </a:buClr>
              <a:buFont typeface="Arial" panose="020B0604020202020204" pitchFamily="34" charset="0"/>
              <a:buChar char="•"/>
            </a:pPr>
            <a:r>
              <a:rPr lang="en-GB" dirty="0"/>
              <a:t>Victims do not fight back</a:t>
            </a:r>
          </a:p>
          <a:p>
            <a:pPr lvl="1">
              <a:buClr>
                <a:schemeClr val="tx1"/>
              </a:buClr>
              <a:buFont typeface="Arial" panose="020B0604020202020204" pitchFamily="34" charset="0"/>
              <a:buChar char="•"/>
            </a:pPr>
            <a:r>
              <a:rPr lang="en-GB" sz="2400" dirty="0"/>
              <a:t>They do not use violence, retaliate, take revenge</a:t>
            </a:r>
          </a:p>
          <a:p>
            <a:pPr>
              <a:buClr>
                <a:schemeClr val="tx1"/>
              </a:buClr>
              <a:buFont typeface="Arial" panose="020B0604020202020204" pitchFamily="34" charset="0"/>
              <a:buChar char="•"/>
            </a:pPr>
            <a:r>
              <a:rPr lang="en-GB" dirty="0"/>
              <a:t>Nothing in their behaviours or demeanour can be implicated in their victimisation</a:t>
            </a:r>
          </a:p>
          <a:p>
            <a:pPr>
              <a:buClr>
                <a:schemeClr val="tx1"/>
              </a:buClr>
              <a:buFont typeface="Arial" panose="020B0604020202020204" pitchFamily="34" charset="0"/>
              <a:buChar char="•"/>
            </a:pPr>
            <a:r>
              <a:rPr lang="en-GB" dirty="0"/>
              <a:t>They are passive, weak, overpowered mentally and physically</a:t>
            </a:r>
          </a:p>
          <a:p>
            <a:pPr lvl="1"/>
            <a:endParaRPr lang="en-GB" dirty="0"/>
          </a:p>
          <a:p>
            <a:endParaRPr lang="en-GB" dirty="0"/>
          </a:p>
        </p:txBody>
      </p:sp>
    </p:spTree>
    <p:extLst>
      <p:ext uri="{BB962C8B-B14F-4D97-AF65-F5344CB8AC3E}">
        <p14:creationId xmlns:p14="http://schemas.microsoft.com/office/powerpoint/2010/main" val="959763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a:extLst>
              <a:ext uri="{FF2B5EF4-FFF2-40B4-BE49-F238E27FC236}">
                <a16:creationId xmlns:a16="http://schemas.microsoft.com/office/drawing/2014/main" id="{7D2B763A-8893-4856-8DD4-6CE2D0BF6F01}"/>
              </a:ext>
            </a:extLst>
          </p:cNvPr>
          <p:cNvSpPr>
            <a:spLocks noGrp="1"/>
          </p:cNvSpPr>
          <p:nvPr/>
        </p:nvSpPr>
        <p:spPr>
          <a:xfrm>
            <a:off x="316650" y="399011"/>
            <a:ext cx="11495734" cy="631277"/>
          </a:xfrm>
          <a:prstGeom prst="rect">
            <a:avLst/>
          </a:prstGeom>
        </p:spPr>
        <p:txBody>
          <a:bodyPr vert="horz" anchor="b">
            <a:normAutofit fontScale="92500"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GB" sz="4000" b="1" dirty="0">
                <a:solidFill>
                  <a:schemeClr val="tx1"/>
                </a:solidFill>
                <a:latin typeface="+mn-lt"/>
              </a:rPr>
              <a:t>Feminist scholarship tells us</a:t>
            </a:r>
          </a:p>
        </p:txBody>
      </p:sp>
      <p:sp>
        <p:nvSpPr>
          <p:cNvPr id="23" name="Content Placeholder 2">
            <a:extLst>
              <a:ext uri="{FF2B5EF4-FFF2-40B4-BE49-F238E27FC236}">
                <a16:creationId xmlns:a16="http://schemas.microsoft.com/office/drawing/2014/main" id="{FE4282E6-A12F-4E4A-A6C3-814F69B458DE}"/>
              </a:ext>
            </a:extLst>
          </p:cNvPr>
          <p:cNvSpPr>
            <a:spLocks noGrp="1"/>
          </p:cNvSpPr>
          <p:nvPr/>
        </p:nvSpPr>
        <p:spPr>
          <a:xfrm>
            <a:off x="316650" y="1122363"/>
            <a:ext cx="11495734" cy="3862822"/>
          </a:xfrm>
          <a:prstGeom prst="rect">
            <a:avLst/>
          </a:prstGeom>
        </p:spPr>
        <p:txBody>
          <a:bodyPr vert="horz">
            <a:normAutofit fontScale="925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Clr>
                <a:schemeClr val="tx1"/>
              </a:buClr>
              <a:buFont typeface="Arial" panose="020B0604020202020204" pitchFamily="34" charset="0"/>
              <a:buChar char="•"/>
            </a:pPr>
            <a:r>
              <a:rPr lang="en-GB" dirty="0"/>
              <a:t>DVA is about power and control: one partner using whatever violent/abusive behaviours that work to control and/or punish the other partner</a:t>
            </a:r>
          </a:p>
          <a:p>
            <a:pPr>
              <a:buClr>
                <a:schemeClr val="tx1"/>
              </a:buClr>
              <a:buFont typeface="Arial" panose="020B0604020202020204" pitchFamily="34" charset="0"/>
              <a:buChar char="•"/>
            </a:pPr>
            <a:endParaRPr lang="en-GB" dirty="0"/>
          </a:p>
          <a:p>
            <a:pPr>
              <a:buClr>
                <a:schemeClr val="tx1"/>
              </a:buClr>
              <a:buFont typeface="Arial" panose="020B0604020202020204" pitchFamily="34" charset="0"/>
              <a:buChar char="•"/>
            </a:pPr>
            <a:r>
              <a:rPr lang="en-GB" dirty="0"/>
              <a:t>Wilcox (1996), Johnson (2008) and Stark (2007) indicate that: </a:t>
            </a:r>
          </a:p>
          <a:p>
            <a:pPr lvl="1">
              <a:buClr>
                <a:schemeClr val="tx1"/>
              </a:buClr>
              <a:buFont typeface="Arial" panose="020B0604020202020204" pitchFamily="34" charset="0"/>
              <a:buChar char="•"/>
            </a:pPr>
            <a:r>
              <a:rPr lang="en-GB" dirty="0"/>
              <a:t>Victimised partners do fight back</a:t>
            </a:r>
          </a:p>
          <a:p>
            <a:pPr lvl="1">
              <a:buClr>
                <a:schemeClr val="tx1"/>
              </a:buClr>
              <a:buFont typeface="Arial" panose="020B0604020202020204" pitchFamily="34" charset="0"/>
              <a:buChar char="•"/>
            </a:pPr>
            <a:r>
              <a:rPr lang="en-GB" dirty="0"/>
              <a:t>Do seek help</a:t>
            </a:r>
          </a:p>
          <a:p>
            <a:pPr lvl="1">
              <a:buClr>
                <a:schemeClr val="tx1"/>
              </a:buClr>
              <a:buFont typeface="Arial" panose="020B0604020202020204" pitchFamily="34" charset="0"/>
              <a:buChar char="•"/>
            </a:pPr>
            <a:r>
              <a:rPr lang="en-GB" dirty="0"/>
              <a:t>Do resist/ retaliate, defend themselves, children, property, relatives, friends</a:t>
            </a:r>
          </a:p>
          <a:p>
            <a:pPr lvl="1">
              <a:buClr>
                <a:schemeClr val="tx1"/>
              </a:buClr>
              <a:buFont typeface="Arial" panose="020B0604020202020204" pitchFamily="34" charset="0"/>
              <a:buChar char="•"/>
            </a:pPr>
            <a:endParaRPr lang="en-GB" dirty="0"/>
          </a:p>
          <a:p>
            <a:pPr>
              <a:buClr>
                <a:schemeClr val="tx1"/>
              </a:buClr>
              <a:buFont typeface="Arial" panose="020B0604020202020204" pitchFamily="34" charset="0"/>
              <a:buChar char="•"/>
            </a:pPr>
            <a:r>
              <a:rPr lang="en-GB" dirty="0"/>
              <a:t>Many of those victimised by DVA do not see themselves in the ‘ideal victim’ </a:t>
            </a:r>
          </a:p>
          <a:p>
            <a:pPr>
              <a:buClr>
                <a:schemeClr val="tx1"/>
              </a:buClr>
              <a:buFont typeface="Arial" panose="020B0604020202020204" pitchFamily="34" charset="0"/>
              <a:buChar char="•"/>
            </a:pPr>
            <a:endParaRPr lang="en-GB" dirty="0"/>
          </a:p>
          <a:p>
            <a:pPr>
              <a:buClr>
                <a:schemeClr val="tx1"/>
              </a:buClr>
              <a:buFont typeface="Arial" panose="020B0604020202020204" pitchFamily="34" charset="0"/>
              <a:buChar char="•"/>
            </a:pPr>
            <a:r>
              <a:rPr lang="en-GB" dirty="0"/>
              <a:t>Most DVA does not conform to the public’s ideas about crisis and emergency, immediate danger: typically it is chronic, low-level (Hodes and </a:t>
            </a:r>
            <a:r>
              <a:rPr lang="en-GB" dirty="0" err="1"/>
              <a:t>Mennicke</a:t>
            </a:r>
            <a:r>
              <a:rPr lang="en-GB" dirty="0"/>
              <a:t> 2019) hidden in plain sight. </a:t>
            </a:r>
          </a:p>
        </p:txBody>
      </p:sp>
    </p:spTree>
    <p:extLst>
      <p:ext uri="{BB962C8B-B14F-4D97-AF65-F5344CB8AC3E}">
        <p14:creationId xmlns:p14="http://schemas.microsoft.com/office/powerpoint/2010/main" val="757426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36059" y="568915"/>
            <a:ext cx="10656916" cy="707886"/>
          </a:xfrm>
          <a:prstGeom prst="rect">
            <a:avLst/>
          </a:prstGeom>
          <a:noFill/>
        </p:spPr>
        <p:txBody>
          <a:bodyPr wrap="square" rtlCol="0">
            <a:spAutoFit/>
          </a:bodyPr>
          <a:lstStyle/>
          <a:p>
            <a:pPr algn="ctr"/>
            <a:r>
              <a:rPr lang="en-GB" sz="4000" b="1" dirty="0"/>
              <a:t>Introduction</a:t>
            </a:r>
          </a:p>
        </p:txBody>
      </p:sp>
      <p:sp>
        <p:nvSpPr>
          <p:cNvPr id="12" name="TextBox 11"/>
          <p:cNvSpPr txBox="1"/>
          <p:nvPr/>
        </p:nvSpPr>
        <p:spPr>
          <a:xfrm>
            <a:off x="736059" y="1830249"/>
            <a:ext cx="10656916" cy="1938992"/>
          </a:xfrm>
          <a:prstGeom prst="rect">
            <a:avLst/>
          </a:prstGeom>
          <a:noFill/>
        </p:spPr>
        <p:txBody>
          <a:bodyPr wrap="square" rtlCol="0">
            <a:spAutoFit/>
          </a:bodyPr>
          <a:lstStyle/>
          <a:p>
            <a:pPr algn="ctr"/>
            <a:r>
              <a:rPr lang="en-GB" sz="4000" dirty="0"/>
              <a:t>Steve Slack</a:t>
            </a:r>
          </a:p>
          <a:p>
            <a:pPr algn="ctr"/>
            <a:r>
              <a:rPr lang="en-GB" sz="4000" i="1" dirty="0"/>
              <a:t>CEO</a:t>
            </a:r>
          </a:p>
          <a:p>
            <a:pPr algn="ctr"/>
            <a:r>
              <a:rPr lang="en-GB" sz="4000" i="1" dirty="0"/>
              <a:t>SAYiT</a:t>
            </a:r>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6517" y="4168752"/>
            <a:ext cx="1296000" cy="12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 name="Rectangle 20"/>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2" name="Picture 2" descr="Image result for twitter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078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a:extLst>
              <a:ext uri="{FF2B5EF4-FFF2-40B4-BE49-F238E27FC236}">
                <a16:creationId xmlns:a16="http://schemas.microsoft.com/office/drawing/2014/main" id="{3ADE3D4C-D846-4FBC-BB94-E40162B9A783}"/>
              </a:ext>
            </a:extLst>
          </p:cNvPr>
          <p:cNvSpPr>
            <a:spLocks noGrp="1"/>
          </p:cNvSpPr>
          <p:nvPr/>
        </p:nvSpPr>
        <p:spPr>
          <a:xfrm>
            <a:off x="379615" y="399011"/>
            <a:ext cx="11349323" cy="1235660"/>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GB" sz="4000" b="1" dirty="0">
                <a:solidFill>
                  <a:schemeClr val="tx1"/>
                </a:solidFill>
                <a:latin typeface="+mn-lt"/>
              </a:rPr>
              <a:t>The COHSAR Project (Donovan and Hester, 2006, 2008, 2010, 2011a+b 2014)</a:t>
            </a:r>
          </a:p>
        </p:txBody>
      </p:sp>
      <p:sp>
        <p:nvSpPr>
          <p:cNvPr id="23" name="Content Placeholder 2">
            <a:extLst>
              <a:ext uri="{FF2B5EF4-FFF2-40B4-BE49-F238E27FC236}">
                <a16:creationId xmlns:a16="http://schemas.microsoft.com/office/drawing/2014/main" id="{BE715308-2BDE-4845-8909-AFE7AACA7916}"/>
              </a:ext>
            </a:extLst>
          </p:cNvPr>
          <p:cNvSpPr>
            <a:spLocks noGrp="1"/>
          </p:cNvSpPr>
          <p:nvPr/>
        </p:nvSpPr>
        <p:spPr>
          <a:xfrm>
            <a:off x="379615" y="1654905"/>
            <a:ext cx="11349323" cy="4873752"/>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Clr>
                <a:schemeClr val="tx1"/>
              </a:buClr>
              <a:buFont typeface="Arial" panose="020B0604020202020204" pitchFamily="34" charset="0"/>
              <a:buChar char="•"/>
            </a:pPr>
            <a:r>
              <a:rPr lang="en-GB" dirty="0"/>
              <a:t>DVA relationships are characterised by two relationship rules: </a:t>
            </a:r>
          </a:p>
          <a:p>
            <a:pPr lvl="1">
              <a:buClr>
                <a:schemeClr val="tx1"/>
              </a:buClr>
              <a:buFont typeface="Arial" panose="020B0604020202020204" pitchFamily="34" charset="0"/>
              <a:buChar char="•"/>
            </a:pPr>
            <a:r>
              <a:rPr lang="en-GB" dirty="0"/>
              <a:t>The relationship is for the abusive partner: it’s on their terms, they make all key decisions</a:t>
            </a:r>
          </a:p>
          <a:p>
            <a:pPr lvl="1">
              <a:buClr>
                <a:schemeClr val="tx1"/>
              </a:buClr>
              <a:buFont typeface="Arial" panose="020B0604020202020204" pitchFamily="34" charset="0"/>
              <a:buChar char="•"/>
            </a:pPr>
            <a:r>
              <a:rPr lang="en-GB" dirty="0"/>
              <a:t>The victimised partner is responsible: for the partner (and their behaviour), the relationship, the children, the household. </a:t>
            </a:r>
          </a:p>
          <a:p>
            <a:pPr>
              <a:buClr>
                <a:schemeClr val="tx1"/>
              </a:buClr>
              <a:buFont typeface="Arial" panose="020B0604020202020204" pitchFamily="34" charset="0"/>
              <a:buChar char="•"/>
            </a:pPr>
            <a:r>
              <a:rPr lang="en-GB" dirty="0"/>
              <a:t>Practices of love act to protect the abusive partner: they rely on this and provide reasons for why they are not to blame for their behaviour (they show need/neediness)</a:t>
            </a:r>
          </a:p>
          <a:p>
            <a:pPr>
              <a:buClr>
                <a:schemeClr val="tx1"/>
              </a:buClr>
              <a:buFont typeface="Arial" panose="020B0604020202020204" pitchFamily="34" charset="0"/>
              <a:buChar char="•"/>
            </a:pPr>
            <a:r>
              <a:rPr lang="en-GB" dirty="0"/>
              <a:t>The victimised partner feels responsible for their partner, wants to protect them, wants to believe their promises to change (they feel like the stronger partner emotionally)</a:t>
            </a:r>
          </a:p>
        </p:txBody>
      </p:sp>
    </p:spTree>
    <p:extLst>
      <p:ext uri="{BB962C8B-B14F-4D97-AF65-F5344CB8AC3E}">
        <p14:creationId xmlns:p14="http://schemas.microsoft.com/office/powerpoint/2010/main" val="3378049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p:cNvPicPr>
            <a:picLocks noChangeAspect="1"/>
          </p:cNvPicPr>
          <p:nvPr/>
        </p:nvPicPr>
        <p:blipFill rotWithShape="1">
          <a:blip r:embed="rId12"/>
          <a:srcRect l="40104" t="19444" r="19441" b="19074"/>
          <a:stretch/>
        </p:blipFill>
        <p:spPr>
          <a:xfrm>
            <a:off x="2459100" y="472773"/>
            <a:ext cx="5924410" cy="5064556"/>
          </a:xfrm>
          <a:prstGeom prst="rect">
            <a:avLst/>
          </a:prstGeom>
        </p:spPr>
      </p:pic>
    </p:spTree>
    <p:extLst>
      <p:ext uri="{BB962C8B-B14F-4D97-AF65-F5344CB8AC3E}">
        <p14:creationId xmlns:p14="http://schemas.microsoft.com/office/powerpoint/2010/main" val="1906211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a:extLst>
              <a:ext uri="{FF2B5EF4-FFF2-40B4-BE49-F238E27FC236}">
                <a16:creationId xmlns:a16="http://schemas.microsoft.com/office/drawing/2014/main" id="{578F44E9-62DB-4F0F-BA11-C499C953EDEF}"/>
              </a:ext>
            </a:extLst>
          </p:cNvPr>
          <p:cNvSpPr txBox="1">
            <a:spLocks/>
          </p:cNvSpPr>
          <p:nvPr/>
        </p:nvSpPr>
        <p:spPr>
          <a:xfrm>
            <a:off x="379615" y="474784"/>
            <a:ext cx="11366908" cy="6475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latin typeface="+mn-lt"/>
              </a:rPr>
              <a:t>Coercive Control in a same-sex relationship</a:t>
            </a:r>
          </a:p>
        </p:txBody>
      </p:sp>
      <p:sp>
        <p:nvSpPr>
          <p:cNvPr id="23" name="Content Placeholder 2">
            <a:extLst>
              <a:ext uri="{FF2B5EF4-FFF2-40B4-BE49-F238E27FC236}">
                <a16:creationId xmlns:a16="http://schemas.microsoft.com/office/drawing/2014/main" id="{96029264-5242-4CA1-8082-93154388A16A}"/>
              </a:ext>
            </a:extLst>
          </p:cNvPr>
          <p:cNvSpPr txBox="1">
            <a:spLocks/>
          </p:cNvSpPr>
          <p:nvPr/>
        </p:nvSpPr>
        <p:spPr>
          <a:xfrm>
            <a:off x="457199" y="1251530"/>
            <a:ext cx="11289323" cy="52224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Clare is a bisexual, cisgender, white woman who was in a relationship for six years with her lesbian partner.</a:t>
            </a:r>
          </a:p>
          <a:p>
            <a:pPr algn="l"/>
            <a:r>
              <a:rPr lang="en-GB" dirty="0"/>
              <a:t>It was not ok to identify as a bisexual (identity abuse)</a:t>
            </a:r>
          </a:p>
          <a:p>
            <a:pPr algn="l"/>
            <a:r>
              <a:rPr lang="en-GB" dirty="0"/>
              <a:t>Clare moved into her partner’s house and paid her contribution in cash. Her partner did not believe in banks. </a:t>
            </a:r>
          </a:p>
          <a:p>
            <a:pPr algn="l"/>
            <a:r>
              <a:rPr lang="en-GB" dirty="0"/>
              <a:t>Her partner did not believe in being visible to the authorities so Clare was expected to live outside the law which she found difficult (she lost her vote)</a:t>
            </a:r>
          </a:p>
          <a:p>
            <a:pPr algn="l"/>
            <a:r>
              <a:rPr lang="en-GB" dirty="0"/>
              <a:t>Her partner became very jealous of her ex-lovers, friends, and colleagues at work until Clare stopped seeing people – it wasn’t worth it</a:t>
            </a:r>
          </a:p>
        </p:txBody>
      </p:sp>
    </p:spTree>
    <p:extLst>
      <p:ext uri="{BB962C8B-B14F-4D97-AF65-F5344CB8AC3E}">
        <p14:creationId xmlns:p14="http://schemas.microsoft.com/office/powerpoint/2010/main" val="2346944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2"/>
          <p:cNvSpPr txBox="1">
            <a:spLocks/>
          </p:cNvSpPr>
          <p:nvPr/>
        </p:nvSpPr>
        <p:spPr>
          <a:xfrm>
            <a:off x="379615" y="555706"/>
            <a:ext cx="11366908" cy="4375853"/>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t>“In my six year relationship…I saw a really scary change in me. I’m a very gentle person, … but…after the first year I found myself getting really aggressive…I sort of went into the relationship wanting to discuss things…but very quickly she got very, very insecure about sort of past, immediate, informal relationships that I was having or had. …so things like works dos, one of the past relationships was with somebody at work, so any work do I went to, …within half an hour I’d just be receiving texts, ‘So they’re there? I bet they are (freaked out noise)’ and in the end… I’d go home. Um and then I just stopped going out so I was quite submissive I guess in that sense and that really annoyed me.”</a:t>
            </a:r>
          </a:p>
        </p:txBody>
      </p:sp>
    </p:spTree>
    <p:extLst>
      <p:ext uri="{BB962C8B-B14F-4D97-AF65-F5344CB8AC3E}">
        <p14:creationId xmlns:p14="http://schemas.microsoft.com/office/powerpoint/2010/main" val="223060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txBox="1">
            <a:spLocks/>
          </p:cNvSpPr>
          <p:nvPr/>
        </p:nvSpPr>
        <p:spPr>
          <a:xfrm>
            <a:off x="457199" y="399010"/>
            <a:ext cx="11227777" cy="7233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latin typeface="+mn-lt"/>
              </a:rPr>
              <a:t>Non-violent resistance</a:t>
            </a:r>
          </a:p>
        </p:txBody>
      </p:sp>
      <p:sp>
        <p:nvSpPr>
          <p:cNvPr id="23" name="Content Placeholder 2"/>
          <p:cNvSpPr txBox="1">
            <a:spLocks/>
          </p:cNvSpPr>
          <p:nvPr/>
        </p:nvSpPr>
        <p:spPr>
          <a:xfrm>
            <a:off x="457200" y="1122364"/>
            <a:ext cx="11227776" cy="376872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Clare attempted to redress the increasing imbalance in the relationship </a:t>
            </a:r>
          </a:p>
          <a:p>
            <a:r>
              <a:rPr lang="en-GB" dirty="0"/>
              <a:t>Emma presented as butch in her manner and dress and Clare felt pressured to present as more feminine which she observed meant that she should be more submissive. </a:t>
            </a:r>
          </a:p>
          <a:p>
            <a:r>
              <a:rPr lang="en-GB" dirty="0"/>
              <a:t>Many of Emma’s friends also presented in butch/femme couples and Clare felt pressure to ‘match’ the behaviours that these friends enacted in their relationships with Emma. However, Clare explained that this had the opposite effect on her: </a:t>
            </a:r>
          </a:p>
        </p:txBody>
      </p:sp>
    </p:spTree>
    <p:extLst>
      <p:ext uri="{BB962C8B-B14F-4D97-AF65-F5344CB8AC3E}">
        <p14:creationId xmlns:p14="http://schemas.microsoft.com/office/powerpoint/2010/main" val="2393910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6232" y="809389"/>
            <a:ext cx="11236569" cy="3785652"/>
          </a:xfrm>
          <a:prstGeom prst="rect">
            <a:avLst/>
          </a:prstGeom>
        </p:spPr>
        <p:txBody>
          <a:bodyPr wrap="square" anchor="ctr">
            <a:spAutoFit/>
          </a:bodyPr>
          <a:lstStyle/>
          <a:p>
            <a:r>
              <a:rPr lang="en-GB" sz="2400" dirty="0"/>
              <a:t>“it had kind of the opposite effect on me actually because, because you’ve got this control situation going on I felt that becoming more femme was being submissive and … you’re kind of buying into this whole kind of ‘okay honey yeah I’ll let you pay for that’ and ‘I’ll just keep quiet over here while you go and talk about bikes and stuff’, ‘I’ll make the tea’. … I didn’t want to do that. I sort of wanted to feel like I was on an equal footing which [led to] the change in the way I was dressing myself and trying to find that piece in me that maybe was a little bit more masculine. … in this kind of small town with this group of lesbians … god, never declare that you’re bisexual, do you know what I mean (short laugh). Just keep that one to yourself so to feel part of that I felt I needed to butch up rather than femme up yeah.”</a:t>
            </a:r>
          </a:p>
        </p:txBody>
      </p:sp>
    </p:spTree>
    <p:extLst>
      <p:ext uri="{BB962C8B-B14F-4D97-AF65-F5344CB8AC3E}">
        <p14:creationId xmlns:p14="http://schemas.microsoft.com/office/powerpoint/2010/main" val="504148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txBox="1">
            <a:spLocks/>
          </p:cNvSpPr>
          <p:nvPr/>
        </p:nvSpPr>
        <p:spPr>
          <a:xfrm>
            <a:off x="395536" y="492368"/>
            <a:ext cx="11333402" cy="62999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latin typeface="+mn-lt"/>
              </a:rPr>
              <a:t>Coercive control: hidden in plain sight</a:t>
            </a:r>
          </a:p>
        </p:txBody>
      </p:sp>
      <p:sp>
        <p:nvSpPr>
          <p:cNvPr id="23" name="Content Placeholder 2"/>
          <p:cNvSpPr txBox="1">
            <a:spLocks/>
          </p:cNvSpPr>
          <p:nvPr/>
        </p:nvSpPr>
        <p:spPr>
          <a:xfrm>
            <a:off x="395536" y="1215720"/>
            <a:ext cx="11333402" cy="3603530"/>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Clare does not ‘fit’ the public story about DVA, coercive control, nor the ideal victim.</a:t>
            </a:r>
          </a:p>
          <a:p>
            <a:pPr lvl="1"/>
            <a:r>
              <a:rPr lang="en-GB" sz="2400" dirty="0"/>
              <a:t>She doesn’t think this was DVA though agrees that her partner was controlling </a:t>
            </a:r>
          </a:p>
          <a:p>
            <a:r>
              <a:rPr lang="en-GB" dirty="0"/>
              <a:t>She explains that within the first two years felt a change in herself – she became ‘aggressive’, resentful.</a:t>
            </a:r>
          </a:p>
          <a:p>
            <a:r>
              <a:rPr lang="en-GB" dirty="0"/>
              <a:t>Rather than being the gentle person she typically was, she found herself responding to her partner by ‘getting on the ladder’ of escalation in shouting matches:</a:t>
            </a:r>
          </a:p>
        </p:txBody>
      </p:sp>
    </p:spTree>
    <p:extLst>
      <p:ext uri="{BB962C8B-B14F-4D97-AF65-F5344CB8AC3E}">
        <p14:creationId xmlns:p14="http://schemas.microsoft.com/office/powerpoint/2010/main" val="4176842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2"/>
          <p:cNvSpPr txBox="1">
            <a:spLocks/>
          </p:cNvSpPr>
          <p:nvPr/>
        </p:nvSpPr>
        <p:spPr>
          <a:xfrm>
            <a:off x="457200" y="536332"/>
            <a:ext cx="11210192" cy="435476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a:p>
            <a:r>
              <a:rPr lang="en-GB" dirty="0"/>
              <a:t>“and further into the relationship…a few arguments we’d had…actually turned physical…once she’d sort of, it wasn’t necessarily a punch, it was like a slow push with a fist that sent me to the floor um and I…remember getting up just thinking, …‘right that’s it, don’t go back’ </a:t>
            </a:r>
          </a:p>
          <a:p>
            <a:endParaRPr lang="en-GB" dirty="0"/>
          </a:p>
        </p:txBody>
      </p:sp>
    </p:spTree>
    <p:extLst>
      <p:ext uri="{BB962C8B-B14F-4D97-AF65-F5344CB8AC3E}">
        <p14:creationId xmlns:p14="http://schemas.microsoft.com/office/powerpoint/2010/main" val="3220687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Content Placeholder 2"/>
          <p:cNvSpPr txBox="1">
            <a:spLocks/>
          </p:cNvSpPr>
          <p:nvPr/>
        </p:nvSpPr>
        <p:spPr>
          <a:xfrm>
            <a:off x="457199" y="571500"/>
            <a:ext cx="11183815" cy="426596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“[S]he’d follow me round the house, she was like… It’s like a nipping, it wasn’t shouting, it was accusative just digging, almost like verbal pokes... And so I remember getting really frustrated and, …ended up in me turning round and just saying … ‘Look I’ve had enough, you know, I’ve really had enough of this’ and…she pushed me in the shoulders, turned around and walked off…and I, I sort of shoved her in the back. ‘You don’t walk away from me, I’m talking to you’, shove. She fell and came this close to smacking her head on the loo and, ...it was that that really (clicks fingers) sort of hit home that something had to stop, something had to change. I guess up until then I just thought I could, could absorb it (Clare)</a:t>
            </a:r>
          </a:p>
        </p:txBody>
      </p:sp>
    </p:spTree>
    <p:extLst>
      <p:ext uri="{BB962C8B-B14F-4D97-AF65-F5344CB8AC3E}">
        <p14:creationId xmlns:p14="http://schemas.microsoft.com/office/powerpoint/2010/main" val="1716895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txBox="1">
            <a:spLocks/>
          </p:cNvSpPr>
          <p:nvPr/>
        </p:nvSpPr>
        <p:spPr>
          <a:xfrm>
            <a:off x="457200" y="399011"/>
            <a:ext cx="11210192" cy="723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latin typeface="+mn-lt"/>
              </a:rPr>
              <a:t>Violent Resistance</a:t>
            </a:r>
          </a:p>
        </p:txBody>
      </p:sp>
      <p:sp>
        <p:nvSpPr>
          <p:cNvPr id="23" name="Content Placeholder 2"/>
          <p:cNvSpPr txBox="1">
            <a:spLocks/>
          </p:cNvSpPr>
          <p:nvPr/>
        </p:nvSpPr>
        <p:spPr>
          <a:xfrm>
            <a:off x="457200" y="1147302"/>
            <a:ext cx="11210192" cy="37640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Clare provides an account of her use of physical violence against her partner Emma: violent resistance</a:t>
            </a:r>
          </a:p>
          <a:p>
            <a:pPr marL="342900" indent="-342900" algn="l">
              <a:buFont typeface="Arial" panose="020B0604020202020204" pitchFamily="34" charset="0"/>
              <a:buChar char="•"/>
            </a:pPr>
            <a:r>
              <a:rPr lang="en-GB" dirty="0"/>
              <a:t>She does not present as a ‘victim’ i.e. </a:t>
            </a:r>
          </a:p>
          <a:p>
            <a:pPr marL="800100" lvl="1" indent="-342900" algn="l">
              <a:buFont typeface="Arial" panose="020B0604020202020204" pitchFamily="34" charset="0"/>
              <a:buChar char="•"/>
            </a:pPr>
            <a:r>
              <a:rPr lang="en-GB" sz="2400" dirty="0"/>
              <a:t>She is not cowed</a:t>
            </a:r>
          </a:p>
          <a:p>
            <a:pPr marL="800100" lvl="1" indent="-342900" algn="l">
              <a:buFont typeface="Arial" panose="020B0604020202020204" pitchFamily="34" charset="0"/>
              <a:buChar char="•"/>
            </a:pPr>
            <a:r>
              <a:rPr lang="en-GB" sz="2400" dirty="0"/>
              <a:t>She talks about becoming increasingly aggressive</a:t>
            </a:r>
          </a:p>
          <a:p>
            <a:pPr marL="800100" lvl="1" indent="-342900" algn="l">
              <a:buFont typeface="Arial" panose="020B0604020202020204" pitchFamily="34" charset="0"/>
              <a:buChar char="•"/>
            </a:pPr>
            <a:r>
              <a:rPr lang="en-GB" sz="2400" dirty="0"/>
              <a:t>She talks about resisting the attempts to ‘femme’ her up – both in dress and in behaviour</a:t>
            </a:r>
          </a:p>
          <a:p>
            <a:pPr marL="800100" lvl="1" indent="-342900" algn="l">
              <a:buFont typeface="Arial" panose="020B0604020202020204" pitchFamily="34" charset="0"/>
              <a:buChar char="•"/>
            </a:pPr>
            <a:endParaRPr lang="en-GB" sz="2400" dirty="0"/>
          </a:p>
          <a:p>
            <a:pPr marL="342900" indent="-342900" algn="l">
              <a:buFont typeface="Arial" panose="020B0604020202020204" pitchFamily="34" charset="0"/>
              <a:buChar char="•"/>
            </a:pPr>
            <a:r>
              <a:rPr lang="en-GB" dirty="0"/>
              <a:t>What are the impacts on her? </a:t>
            </a:r>
          </a:p>
        </p:txBody>
      </p:sp>
    </p:spTree>
    <p:extLst>
      <p:ext uri="{BB962C8B-B14F-4D97-AF65-F5344CB8AC3E}">
        <p14:creationId xmlns:p14="http://schemas.microsoft.com/office/powerpoint/2010/main" val="2483432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36059" y="568915"/>
            <a:ext cx="10656916" cy="707886"/>
          </a:xfrm>
          <a:prstGeom prst="rect">
            <a:avLst/>
          </a:prstGeom>
          <a:noFill/>
        </p:spPr>
        <p:txBody>
          <a:bodyPr wrap="square" rtlCol="0">
            <a:spAutoFit/>
          </a:bodyPr>
          <a:lstStyle/>
          <a:p>
            <a:pPr algn="ctr"/>
            <a:r>
              <a:rPr lang="en-GB" sz="4000" b="1" dirty="0"/>
              <a:t>Working Agreement</a:t>
            </a:r>
          </a:p>
        </p:txBody>
      </p:sp>
      <p:sp>
        <p:nvSpPr>
          <p:cNvPr id="12" name="TextBox 11"/>
          <p:cNvSpPr txBox="1"/>
          <p:nvPr/>
        </p:nvSpPr>
        <p:spPr>
          <a:xfrm>
            <a:off x="736059" y="1629470"/>
            <a:ext cx="10656916" cy="3477875"/>
          </a:xfrm>
          <a:prstGeom prst="rect">
            <a:avLst/>
          </a:prstGeom>
          <a:noFill/>
        </p:spPr>
        <p:txBody>
          <a:bodyPr wrap="square" rtlCol="0">
            <a:spAutoFit/>
          </a:bodyPr>
          <a:lstStyle/>
          <a:p>
            <a:pPr marL="457200" indent="-457200">
              <a:buFont typeface="Arial" panose="020B0604020202020204" pitchFamily="34" charset="0"/>
              <a:buChar char="•"/>
            </a:pPr>
            <a:r>
              <a:rPr lang="en-GB" sz="2000" dirty="0"/>
              <a:t>Listen well to each other</a:t>
            </a:r>
          </a:p>
          <a:p>
            <a:endParaRPr lang="en-GB" sz="2000" dirty="0"/>
          </a:p>
          <a:p>
            <a:pPr marL="457200" indent="-457200">
              <a:buFont typeface="Arial" panose="020B0604020202020204" pitchFamily="34" charset="0"/>
              <a:buChar char="•"/>
            </a:pPr>
            <a:r>
              <a:rPr lang="en-GB" sz="2000" dirty="0"/>
              <a:t>Respect each other (even if you do not respect what the person is saying)</a:t>
            </a:r>
          </a:p>
          <a:p>
            <a:endParaRPr lang="en-GB" sz="2000" dirty="0"/>
          </a:p>
          <a:p>
            <a:pPr marL="457200" indent="-457200">
              <a:buFont typeface="Arial" panose="020B0604020202020204" pitchFamily="34" charset="0"/>
              <a:buChar char="•"/>
            </a:pPr>
            <a:r>
              <a:rPr lang="en-GB" sz="2000" dirty="0"/>
              <a:t>It is fine to disagree and challenge – do this with respect and without putting other people down</a:t>
            </a:r>
          </a:p>
          <a:p>
            <a:endParaRPr lang="en-GB" sz="2000" dirty="0"/>
          </a:p>
          <a:p>
            <a:pPr marL="457200" indent="-457200">
              <a:buFont typeface="Arial" panose="020B0604020202020204" pitchFamily="34" charset="0"/>
              <a:buChar char="•"/>
            </a:pPr>
            <a:r>
              <a:rPr lang="en-GB" sz="2000" dirty="0"/>
              <a:t>There is no such thing as a ‘silly’ question – it’s OK to ask</a:t>
            </a:r>
          </a:p>
          <a:p>
            <a:endParaRPr lang="en-GB" sz="2000" dirty="0"/>
          </a:p>
          <a:p>
            <a:pPr marL="457200" indent="-457200">
              <a:buFont typeface="Arial" panose="020B0604020202020204" pitchFamily="34" charset="0"/>
              <a:buChar char="•"/>
            </a:pPr>
            <a:r>
              <a:rPr lang="en-GB" sz="2000" dirty="0"/>
              <a:t>Take care of yourself and others </a:t>
            </a:r>
          </a:p>
          <a:p>
            <a:endParaRPr lang="en-GB" sz="2000" dirty="0"/>
          </a:p>
          <a:p>
            <a:pPr marL="457200" indent="-457200">
              <a:buFont typeface="Arial" panose="020B0604020202020204" pitchFamily="34" charset="0"/>
              <a:buChar char="•"/>
            </a:pPr>
            <a:r>
              <a:rPr lang="en-GB" sz="2000" dirty="0"/>
              <a:t>Ask for anything you need</a:t>
            </a:r>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765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2"/>
          <p:cNvSpPr txBox="1">
            <a:spLocks/>
          </p:cNvSpPr>
          <p:nvPr/>
        </p:nvSpPr>
        <p:spPr>
          <a:xfrm>
            <a:off x="457199" y="553916"/>
            <a:ext cx="11218985" cy="435741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I think that relationship has taught me … the possibility of the way, if you allow it, </a:t>
            </a:r>
            <a:r>
              <a:rPr lang="en-GB" b="1" dirty="0">
                <a:solidFill>
                  <a:srgbClr val="FF0000"/>
                </a:solidFill>
              </a:rPr>
              <a:t>somebody else can really kind of drag you down whether it’s emotionally, physically</a:t>
            </a:r>
            <a:r>
              <a:rPr lang="en-GB" b="1" dirty="0"/>
              <a:t>.</a:t>
            </a:r>
            <a:r>
              <a:rPr lang="en-GB" dirty="0"/>
              <a:t> I, I mean physically my weight went up to I think it was about eighteen stone at one point. I just completely lost my sense of self-respect I think, you know? ... </a:t>
            </a:r>
            <a:r>
              <a:rPr lang="en-GB" b="1" dirty="0">
                <a:solidFill>
                  <a:srgbClr val="FF0000"/>
                </a:solidFill>
              </a:rPr>
              <a:t>I remember looking in the mirror, so this would have been probably about four and a half, five years into the relationship, and, and just not recognising who was looking back at me</a:t>
            </a:r>
            <a:r>
              <a:rPr lang="en-GB" b="1" dirty="0"/>
              <a:t>. </a:t>
            </a:r>
            <a:r>
              <a:rPr lang="en-GB" dirty="0"/>
              <a:t>Like I say like </a:t>
            </a:r>
            <a:r>
              <a:rPr lang="en-GB" b="1" dirty="0">
                <a:solidFill>
                  <a:srgbClr val="FF0000"/>
                </a:solidFill>
              </a:rPr>
              <a:t>my hair was shorter, I, I’d gained four stone and yeah I, I was dressing in clothes that I’d never have dreamt of dressing in.</a:t>
            </a:r>
            <a:r>
              <a:rPr lang="en-GB" dirty="0"/>
              <a:t> (Clare)</a:t>
            </a:r>
          </a:p>
          <a:p>
            <a:endParaRPr lang="en-GB" dirty="0"/>
          </a:p>
        </p:txBody>
      </p:sp>
    </p:spTree>
    <p:extLst>
      <p:ext uri="{BB962C8B-B14F-4D97-AF65-F5344CB8AC3E}">
        <p14:creationId xmlns:p14="http://schemas.microsoft.com/office/powerpoint/2010/main" val="4058490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txBox="1">
            <a:spLocks/>
          </p:cNvSpPr>
          <p:nvPr/>
        </p:nvSpPr>
        <p:spPr>
          <a:xfrm>
            <a:off x="457199" y="474784"/>
            <a:ext cx="11218985" cy="58029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latin typeface="+mn-lt"/>
              </a:rPr>
              <a:t>Coercive control </a:t>
            </a:r>
          </a:p>
        </p:txBody>
      </p:sp>
      <p:sp>
        <p:nvSpPr>
          <p:cNvPr id="23" name="Content Placeholder 2"/>
          <p:cNvSpPr txBox="1">
            <a:spLocks/>
          </p:cNvSpPr>
          <p:nvPr/>
        </p:nvSpPr>
        <p:spPr>
          <a:xfrm>
            <a:off x="457200" y="1080016"/>
            <a:ext cx="11218984" cy="3925403"/>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Emma is controlling, abusive and prepared to use violence – possible escalation</a:t>
            </a:r>
          </a:p>
          <a:p>
            <a:pPr marL="342900" indent="-342900" algn="l">
              <a:buFont typeface="Arial" panose="020B0604020202020204" pitchFamily="34" charset="0"/>
              <a:buChar char="•"/>
            </a:pPr>
            <a:r>
              <a:rPr lang="en-GB" dirty="0"/>
              <a:t>Use of jealousy to explain controlling behaviours ‘typical’</a:t>
            </a:r>
          </a:p>
          <a:p>
            <a:pPr marL="800100" lvl="1" indent="-342900" algn="l">
              <a:buFont typeface="Arial" panose="020B0604020202020204" pitchFamily="34" charset="0"/>
              <a:buChar char="•"/>
            </a:pPr>
            <a:r>
              <a:rPr lang="en-GB" sz="2400" dirty="0"/>
              <a:t>Neediness of abusive people – contradicts public story of ‘strength’</a:t>
            </a:r>
          </a:p>
          <a:p>
            <a:pPr marL="342900" indent="-342900" algn="l">
              <a:buFont typeface="Arial" panose="020B0604020202020204" pitchFamily="34" charset="0"/>
              <a:buChar char="•"/>
            </a:pPr>
            <a:r>
              <a:rPr lang="en-GB" dirty="0"/>
              <a:t>Range of abusive behaviours: emotional, financial – and, rarely, physical</a:t>
            </a:r>
          </a:p>
          <a:p>
            <a:pPr marL="342900" indent="-342900" algn="l">
              <a:buFont typeface="Arial" panose="020B0604020202020204" pitchFamily="34" charset="0"/>
              <a:buChar char="•"/>
            </a:pPr>
            <a:r>
              <a:rPr lang="en-GB" dirty="0"/>
              <a:t>Coercive control </a:t>
            </a:r>
          </a:p>
          <a:p>
            <a:pPr marL="342900" indent="-342900" algn="l">
              <a:buFont typeface="Arial" panose="020B0604020202020204" pitchFamily="34" charset="0"/>
              <a:buChar char="•"/>
            </a:pPr>
            <a:r>
              <a:rPr lang="en-GB" dirty="0"/>
              <a:t>Impacts on Clare are substantial and building over time</a:t>
            </a:r>
          </a:p>
          <a:p>
            <a:pPr marL="342900" indent="-342900" algn="l">
              <a:buFont typeface="Arial" panose="020B0604020202020204" pitchFamily="34" charset="0"/>
              <a:buChar char="•"/>
            </a:pPr>
            <a:r>
              <a:rPr lang="en-GB" dirty="0"/>
              <a:t>In this relationship coercive control reflect relationship binary mirroring dominant heteronormative gendered ideas</a:t>
            </a:r>
          </a:p>
          <a:p>
            <a:pPr marL="800100" lvl="1" indent="-342900" algn="l">
              <a:buFont typeface="Arial" panose="020B0604020202020204" pitchFamily="34" charset="0"/>
              <a:buChar char="•"/>
            </a:pPr>
            <a:r>
              <a:rPr lang="en-GB" sz="2400" dirty="0"/>
              <a:t>Also relies on jealousy</a:t>
            </a:r>
          </a:p>
        </p:txBody>
      </p:sp>
    </p:spTree>
    <p:extLst>
      <p:ext uri="{BB962C8B-B14F-4D97-AF65-F5344CB8AC3E}">
        <p14:creationId xmlns:p14="http://schemas.microsoft.com/office/powerpoint/2010/main" val="907494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
          <p:cNvSpPr txBox="1">
            <a:spLocks noChangeArrowheads="1"/>
          </p:cNvSpPr>
          <p:nvPr/>
        </p:nvSpPr>
        <p:spPr>
          <a:xfrm>
            <a:off x="428624" y="474784"/>
            <a:ext cx="11273937" cy="5555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sz="4000" b="1" dirty="0">
                <a:latin typeface="+mn-lt"/>
              </a:rPr>
              <a:t>Conclusions</a:t>
            </a:r>
          </a:p>
        </p:txBody>
      </p:sp>
      <p:sp>
        <p:nvSpPr>
          <p:cNvPr id="23" name="Rectangle 3"/>
          <p:cNvSpPr txBox="1">
            <a:spLocks noChangeArrowheads="1"/>
          </p:cNvSpPr>
          <p:nvPr/>
        </p:nvSpPr>
        <p:spPr>
          <a:xfrm>
            <a:off x="457199" y="1062120"/>
            <a:ext cx="11245361" cy="39433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000" dirty="0"/>
              <a:t>Recognition of DVA can be prevented by: </a:t>
            </a:r>
          </a:p>
          <a:p>
            <a:pPr marL="800100" lvl="1" indent="-342900" algn="l">
              <a:buFont typeface="Arial" panose="020B0604020202020204" pitchFamily="34" charset="0"/>
              <a:buChar char="•"/>
            </a:pPr>
            <a:r>
              <a:rPr lang="en-GB" dirty="0"/>
              <a:t>The public story of DVA </a:t>
            </a:r>
          </a:p>
          <a:p>
            <a:pPr marL="800100" lvl="1" indent="-342900" algn="l">
              <a:buFont typeface="Arial" panose="020B0604020202020204" pitchFamily="34" charset="0"/>
              <a:buChar char="•"/>
            </a:pPr>
            <a:r>
              <a:rPr lang="en-GB" dirty="0"/>
              <a:t>The public story about victim/perpetrator</a:t>
            </a:r>
          </a:p>
          <a:p>
            <a:pPr marL="342900" indent="-342900" algn="l">
              <a:lnSpc>
                <a:spcPct val="80000"/>
              </a:lnSpc>
              <a:buFont typeface="Arial" panose="020B0604020202020204" pitchFamily="34" charset="0"/>
              <a:buChar char="•"/>
              <a:defRPr/>
            </a:pPr>
            <a:endParaRPr lang="en-GB" sz="2000" dirty="0"/>
          </a:p>
          <a:p>
            <a:pPr marL="342900" indent="-342900" algn="l">
              <a:lnSpc>
                <a:spcPct val="80000"/>
              </a:lnSpc>
              <a:buFont typeface="Arial" panose="020B0604020202020204" pitchFamily="34" charset="0"/>
              <a:buChar char="•"/>
              <a:defRPr/>
            </a:pPr>
            <a:r>
              <a:rPr lang="en-GB" sz="2000" dirty="0"/>
              <a:t>Specialist DVA services are not identified as potential sources of support by LGB and/or T+ people</a:t>
            </a:r>
          </a:p>
          <a:p>
            <a:pPr marL="342900" indent="-342900" algn="l">
              <a:lnSpc>
                <a:spcPct val="80000"/>
              </a:lnSpc>
              <a:buFont typeface="Arial" panose="020B0604020202020204" pitchFamily="34" charset="0"/>
              <a:buChar char="•"/>
              <a:defRPr/>
            </a:pPr>
            <a:endParaRPr lang="en-GB" sz="2000" dirty="0"/>
          </a:p>
          <a:p>
            <a:pPr marL="342900" indent="-342900" algn="l">
              <a:lnSpc>
                <a:spcPct val="80000"/>
              </a:lnSpc>
              <a:buFont typeface="Arial" panose="020B0604020202020204" pitchFamily="34" charset="0"/>
              <a:buChar char="•"/>
              <a:defRPr/>
            </a:pPr>
            <a:r>
              <a:rPr lang="en-GB" sz="2000" dirty="0"/>
              <a:t>Police are not identified as source of help</a:t>
            </a:r>
          </a:p>
          <a:p>
            <a:pPr marL="342900" indent="-342900" algn="l">
              <a:lnSpc>
                <a:spcPct val="80000"/>
              </a:lnSpc>
              <a:buFont typeface="Arial" panose="020B0604020202020204" pitchFamily="34" charset="0"/>
              <a:buChar char="•"/>
              <a:defRPr/>
            </a:pPr>
            <a:endParaRPr lang="en-GB" sz="2000" dirty="0"/>
          </a:p>
          <a:p>
            <a:pPr marL="342900" indent="-342900" algn="l">
              <a:lnSpc>
                <a:spcPct val="80000"/>
              </a:lnSpc>
              <a:buFont typeface="Arial" panose="020B0604020202020204" pitchFamily="34" charset="0"/>
              <a:buChar char="•"/>
              <a:defRPr/>
            </a:pPr>
            <a:r>
              <a:rPr lang="en-GB" sz="2000" dirty="0"/>
              <a:t>Counsellors and Therapists in private and public health settings/ third sector settings are important providers of formal support for those experiencing in DVA in relationships where at least one partner is LGB and/or T </a:t>
            </a:r>
          </a:p>
          <a:p>
            <a:pPr marL="342900" indent="-342900" algn="l">
              <a:lnSpc>
                <a:spcPct val="80000"/>
              </a:lnSpc>
              <a:buFont typeface="Arial" panose="020B0604020202020204" pitchFamily="34" charset="0"/>
              <a:buChar char="•"/>
              <a:defRPr/>
            </a:pPr>
            <a:endParaRPr lang="en-GB" sz="2000" dirty="0"/>
          </a:p>
          <a:p>
            <a:pPr marL="342900" indent="-342900" algn="l">
              <a:lnSpc>
                <a:spcPct val="80000"/>
              </a:lnSpc>
              <a:buFont typeface="Arial" panose="020B0604020202020204" pitchFamily="34" charset="0"/>
              <a:buChar char="•"/>
              <a:defRPr/>
            </a:pPr>
            <a:endParaRPr lang="en-GB" sz="2000" dirty="0"/>
          </a:p>
          <a:p>
            <a:pPr marL="342900" indent="-342900" algn="l">
              <a:lnSpc>
                <a:spcPct val="80000"/>
              </a:lnSpc>
              <a:buFont typeface="Arial" panose="020B0604020202020204" pitchFamily="34" charset="0"/>
              <a:buChar char="•"/>
              <a:defRPr/>
            </a:pPr>
            <a:endParaRPr lang="en-GB" sz="2000" dirty="0"/>
          </a:p>
          <a:p>
            <a:pPr marL="342900" indent="-342900" algn="l">
              <a:lnSpc>
                <a:spcPct val="80000"/>
              </a:lnSpc>
              <a:buFont typeface="Arial" panose="020B0604020202020204" pitchFamily="34" charset="0"/>
              <a:buChar char="•"/>
              <a:defRPr/>
            </a:pPr>
            <a:endParaRPr lang="en-GB" sz="2000" dirty="0"/>
          </a:p>
          <a:p>
            <a:pPr marL="1257300" lvl="2" indent="-342900" algn="l">
              <a:lnSpc>
                <a:spcPct val="80000"/>
              </a:lnSpc>
              <a:buFont typeface="Arial" panose="020B0604020202020204" pitchFamily="34" charset="0"/>
              <a:buChar char="•"/>
              <a:defRPr/>
            </a:pPr>
            <a:endParaRPr lang="en-GB" sz="2000" dirty="0"/>
          </a:p>
          <a:p>
            <a:pPr marL="342900" indent="-342900" algn="l">
              <a:lnSpc>
                <a:spcPct val="80000"/>
              </a:lnSpc>
              <a:buFont typeface="Arial" panose="020B0604020202020204" pitchFamily="34" charset="0"/>
              <a:buChar char="•"/>
              <a:defRPr/>
            </a:pPr>
            <a:endParaRPr lang="en-GB" sz="2000" dirty="0"/>
          </a:p>
        </p:txBody>
      </p:sp>
    </p:spTree>
    <p:extLst>
      <p:ext uri="{BB962C8B-B14F-4D97-AF65-F5344CB8AC3E}">
        <p14:creationId xmlns:p14="http://schemas.microsoft.com/office/powerpoint/2010/main" val="2607771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latin typeface="+mn-lt"/>
            </a:endParaRPr>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rPr>
              <a:t>#CallItOut19</a:t>
            </a:r>
            <a:endParaRPr lang="en-GB" sz="2400" kern="1400" dirty="0">
              <a:ln>
                <a:noFill/>
              </a:ln>
              <a:solidFill>
                <a:srgbClr val="002060"/>
              </a:solidFill>
              <a:effectLst/>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txBox="1">
            <a:spLocks/>
          </p:cNvSpPr>
          <p:nvPr/>
        </p:nvSpPr>
        <p:spPr>
          <a:xfrm>
            <a:off x="457200" y="412904"/>
            <a:ext cx="11201400" cy="10199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latin typeface="+mn-lt"/>
              </a:rPr>
              <a:t>How to encourage help-seeking: LGB and/or T networks, communities, scene</a:t>
            </a:r>
          </a:p>
        </p:txBody>
      </p:sp>
      <p:sp>
        <p:nvSpPr>
          <p:cNvPr id="23" name="Content Placeholder 2"/>
          <p:cNvSpPr txBox="1">
            <a:spLocks/>
          </p:cNvSpPr>
          <p:nvPr/>
        </p:nvSpPr>
        <p:spPr>
          <a:xfrm>
            <a:off x="457200" y="1432812"/>
            <a:ext cx="11201400" cy="41044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2000" dirty="0"/>
              <a:t>Make the story about DVA more inclusive: this can happen in the relationships of LGB and/or T+ people. </a:t>
            </a:r>
          </a:p>
          <a:p>
            <a:pPr marL="342900" indent="-342900" algn="l">
              <a:buFont typeface="Arial" panose="020B0604020202020204" pitchFamily="34" charset="0"/>
              <a:buChar char="•"/>
            </a:pPr>
            <a:r>
              <a:rPr lang="en-GB" sz="2000" dirty="0"/>
              <a:t>Use the COHSAR wheel to start conversations/discussions about what coercively controlling relationships look like</a:t>
            </a:r>
          </a:p>
          <a:p>
            <a:pPr marL="800100" lvl="1" indent="-342900" algn="l">
              <a:buFont typeface="Arial" panose="020B0604020202020204" pitchFamily="34" charset="0"/>
              <a:buChar char="•"/>
            </a:pPr>
            <a:r>
              <a:rPr lang="en-GB" dirty="0"/>
              <a:t>Recognise that there are different forms of violent behaviours – self-defence, retaliation, protective, punitive, controlling</a:t>
            </a:r>
          </a:p>
          <a:p>
            <a:pPr marL="800100" lvl="1" indent="-342900" algn="l">
              <a:buFont typeface="Arial" panose="020B0604020202020204" pitchFamily="34" charset="0"/>
              <a:buChar char="•"/>
            </a:pPr>
            <a:r>
              <a:rPr lang="en-GB" dirty="0"/>
              <a:t>Recognise the power dynamics through the relationship rules</a:t>
            </a:r>
          </a:p>
          <a:p>
            <a:pPr marL="342900" indent="-342900" algn="l">
              <a:lnSpc>
                <a:spcPct val="80000"/>
              </a:lnSpc>
              <a:buFont typeface="Arial" panose="020B0604020202020204" pitchFamily="34" charset="0"/>
              <a:buChar char="•"/>
              <a:defRPr/>
            </a:pPr>
            <a:r>
              <a:rPr lang="en-GB" sz="2000" dirty="0"/>
              <a:t>Understand and address fears of LGB and/or T+ people about reporting to mainstream agencies: </a:t>
            </a:r>
          </a:p>
          <a:p>
            <a:pPr marL="800100" lvl="1" indent="-342900" algn="l">
              <a:lnSpc>
                <a:spcPct val="80000"/>
              </a:lnSpc>
              <a:buFont typeface="Arial" panose="020B0604020202020204" pitchFamily="34" charset="0"/>
              <a:buChar char="•"/>
              <a:defRPr/>
            </a:pPr>
            <a:r>
              <a:rPr lang="en-GB" dirty="0"/>
              <a:t>having their sexuality/gender identity </a:t>
            </a:r>
            <a:r>
              <a:rPr lang="en-GB" dirty="0" err="1"/>
              <a:t>problematised</a:t>
            </a:r>
            <a:endParaRPr lang="en-GB" dirty="0"/>
          </a:p>
          <a:p>
            <a:pPr marL="800100" lvl="1" indent="-342900" algn="l">
              <a:lnSpc>
                <a:spcPct val="80000"/>
              </a:lnSpc>
              <a:buFont typeface="Arial" panose="020B0604020202020204" pitchFamily="34" charset="0"/>
              <a:buChar char="•"/>
              <a:defRPr/>
            </a:pPr>
            <a:r>
              <a:rPr lang="en-GB" dirty="0"/>
              <a:t>confidentiality, </a:t>
            </a:r>
          </a:p>
          <a:p>
            <a:pPr marL="800100" lvl="1" indent="-342900" algn="l">
              <a:lnSpc>
                <a:spcPct val="80000"/>
              </a:lnSpc>
              <a:buFont typeface="Arial" panose="020B0604020202020204" pitchFamily="34" charset="0"/>
              <a:buChar char="•"/>
              <a:defRPr/>
            </a:pPr>
            <a:r>
              <a:rPr lang="en-GB" dirty="0"/>
              <a:t>being respected, </a:t>
            </a:r>
          </a:p>
          <a:p>
            <a:pPr marL="800100" lvl="1" indent="-342900" algn="l">
              <a:lnSpc>
                <a:spcPct val="80000"/>
              </a:lnSpc>
              <a:buFont typeface="Arial" panose="020B0604020202020204" pitchFamily="34" charset="0"/>
              <a:buChar char="•"/>
              <a:defRPr/>
            </a:pPr>
            <a:r>
              <a:rPr lang="en-GB" dirty="0"/>
              <a:t>not being incorrectly identified as the perpetrator, </a:t>
            </a:r>
          </a:p>
          <a:p>
            <a:pPr marL="800100" lvl="1" indent="-342900" algn="l">
              <a:lnSpc>
                <a:spcPct val="80000"/>
              </a:lnSpc>
              <a:buFont typeface="Arial" panose="020B0604020202020204" pitchFamily="34" charset="0"/>
              <a:buChar char="•"/>
              <a:defRPr/>
            </a:pPr>
            <a:r>
              <a:rPr lang="en-GB" dirty="0"/>
              <a:t>not being incorrectly identified as a co-perpetrator. </a:t>
            </a:r>
          </a:p>
          <a:p>
            <a:pPr marL="800100" lvl="1" indent="-342900" algn="l">
              <a:lnSpc>
                <a:spcPct val="80000"/>
              </a:lnSpc>
              <a:buFont typeface="Arial" panose="020B0604020202020204" pitchFamily="34" charset="0"/>
              <a:buChar char="•"/>
              <a:defRPr/>
            </a:pPr>
            <a:endParaRPr lang="en-GB" dirty="0"/>
          </a:p>
          <a:p>
            <a:pPr marL="342900" indent="-342900" algn="l">
              <a:buFont typeface="Arial" panose="020B0604020202020204" pitchFamily="34" charset="0"/>
              <a:buChar char="•"/>
            </a:pPr>
            <a:endParaRPr lang="en-GB" sz="2000" dirty="0"/>
          </a:p>
        </p:txBody>
      </p:sp>
    </p:spTree>
    <p:extLst>
      <p:ext uri="{BB962C8B-B14F-4D97-AF65-F5344CB8AC3E}">
        <p14:creationId xmlns:p14="http://schemas.microsoft.com/office/powerpoint/2010/main" val="1469542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a:extLst>
              <a:ext uri="{FF2B5EF4-FFF2-40B4-BE49-F238E27FC236}">
                <a16:creationId xmlns:a16="http://schemas.microsoft.com/office/drawing/2014/main" id="{9C8321A1-FEA4-4D77-AB64-19E08362B66B}"/>
              </a:ext>
            </a:extLst>
          </p:cNvPr>
          <p:cNvSpPr txBox="1">
            <a:spLocks/>
          </p:cNvSpPr>
          <p:nvPr/>
        </p:nvSpPr>
        <p:spPr>
          <a:xfrm>
            <a:off x="457200" y="492368"/>
            <a:ext cx="11254154" cy="62999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latin typeface="+mn-lt"/>
              </a:rPr>
              <a:t>How to provide Inclusive services</a:t>
            </a:r>
          </a:p>
        </p:txBody>
      </p:sp>
      <p:sp>
        <p:nvSpPr>
          <p:cNvPr id="23" name="Content Placeholder 2">
            <a:extLst>
              <a:ext uri="{FF2B5EF4-FFF2-40B4-BE49-F238E27FC236}">
                <a16:creationId xmlns:a16="http://schemas.microsoft.com/office/drawing/2014/main" id="{9A2B0D7D-4589-4D14-81B0-565C25AD2AAF}"/>
              </a:ext>
            </a:extLst>
          </p:cNvPr>
          <p:cNvSpPr txBox="1">
            <a:spLocks/>
          </p:cNvSpPr>
          <p:nvPr/>
        </p:nvSpPr>
        <p:spPr>
          <a:xfrm>
            <a:off x="457200" y="1262145"/>
            <a:ext cx="11254154" cy="42750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80000"/>
              </a:lnSpc>
              <a:buFont typeface="Arial" panose="020B0604020202020204" pitchFamily="34" charset="0"/>
              <a:buChar char="•"/>
              <a:defRPr/>
            </a:pPr>
            <a:r>
              <a:rPr lang="en-GB" dirty="0"/>
              <a:t>Have trained, confident practitioners who can see past the public story of DVA and focus on how power is operating in the relationship as a whole </a:t>
            </a:r>
          </a:p>
          <a:p>
            <a:pPr marL="342900" indent="-342900" algn="l">
              <a:lnSpc>
                <a:spcPct val="80000"/>
              </a:lnSpc>
              <a:buFont typeface="Arial" panose="020B0604020202020204" pitchFamily="34" charset="0"/>
              <a:buChar char="•"/>
              <a:defRPr/>
            </a:pPr>
            <a:endParaRPr lang="en-GB" dirty="0"/>
          </a:p>
          <a:p>
            <a:pPr marL="342900" indent="-342900" algn="l">
              <a:lnSpc>
                <a:spcPct val="80000"/>
              </a:lnSpc>
              <a:buFont typeface="Arial" panose="020B0604020202020204" pitchFamily="34" charset="0"/>
              <a:buChar char="•"/>
              <a:defRPr/>
            </a:pPr>
            <a:r>
              <a:rPr lang="en-GB" dirty="0"/>
              <a:t>Understand particular ways that identity abuse can be used to control LGB and/or T people</a:t>
            </a:r>
          </a:p>
          <a:p>
            <a:pPr marL="342900" indent="-342900" algn="l">
              <a:lnSpc>
                <a:spcPct val="80000"/>
              </a:lnSpc>
              <a:buFont typeface="Arial" panose="020B0604020202020204" pitchFamily="34" charset="0"/>
              <a:buChar char="•"/>
              <a:defRPr/>
            </a:pPr>
            <a:endParaRPr lang="en-GB" dirty="0"/>
          </a:p>
          <a:p>
            <a:pPr marL="342900" indent="-342900" algn="l">
              <a:lnSpc>
                <a:spcPct val="80000"/>
              </a:lnSpc>
              <a:buFont typeface="Arial" panose="020B0604020202020204" pitchFamily="34" charset="0"/>
              <a:buChar char="•"/>
              <a:defRPr/>
            </a:pPr>
            <a:r>
              <a:rPr lang="en-GB" dirty="0"/>
              <a:t>Use the COHSAR Wheel to identify the range of behaviours an abusive partner might use to assert: </a:t>
            </a:r>
          </a:p>
          <a:p>
            <a:pPr marL="800100" lvl="1" indent="-342900" algn="l">
              <a:lnSpc>
                <a:spcPct val="80000"/>
              </a:lnSpc>
              <a:buFont typeface="Arial" panose="020B0604020202020204" pitchFamily="34" charset="0"/>
              <a:buChar char="•"/>
              <a:defRPr/>
            </a:pPr>
            <a:r>
              <a:rPr lang="en-GB" dirty="0"/>
              <a:t>Power and control through</a:t>
            </a:r>
          </a:p>
          <a:p>
            <a:pPr marL="800100" lvl="1" indent="-342900" algn="l">
              <a:lnSpc>
                <a:spcPct val="80000"/>
              </a:lnSpc>
              <a:buFont typeface="Arial" panose="020B0604020202020204" pitchFamily="34" charset="0"/>
              <a:buChar char="•"/>
              <a:defRPr/>
            </a:pPr>
            <a:r>
              <a:rPr lang="en-GB" dirty="0"/>
              <a:t>Relationship rules</a:t>
            </a:r>
          </a:p>
          <a:p>
            <a:pPr marL="342900" indent="-342900" algn="l">
              <a:lnSpc>
                <a:spcPct val="80000"/>
              </a:lnSpc>
              <a:buFont typeface="Arial" panose="020B0604020202020204" pitchFamily="34" charset="0"/>
              <a:buChar char="•"/>
              <a:defRPr/>
            </a:pPr>
            <a:endParaRPr lang="en-GB" dirty="0"/>
          </a:p>
          <a:p>
            <a:pPr marL="342900" indent="-342900" algn="l">
              <a:buFont typeface="Arial" panose="020B0604020202020204" pitchFamily="34" charset="0"/>
              <a:buChar char="•"/>
            </a:pPr>
            <a:endParaRPr lang="en-GB" dirty="0"/>
          </a:p>
        </p:txBody>
      </p:sp>
    </p:spTree>
    <p:extLst>
      <p:ext uri="{BB962C8B-B14F-4D97-AF65-F5344CB8AC3E}">
        <p14:creationId xmlns:p14="http://schemas.microsoft.com/office/powerpoint/2010/main" val="54542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a:extLst>
              <a:ext uri="{FF2B5EF4-FFF2-40B4-BE49-F238E27FC236}">
                <a16:creationId xmlns:a16="http://schemas.microsoft.com/office/drawing/2014/main" id="{00A05C6A-3AC8-47EC-80FE-FDF82A37BD55}"/>
              </a:ext>
            </a:extLst>
          </p:cNvPr>
          <p:cNvSpPr txBox="1">
            <a:spLocks/>
          </p:cNvSpPr>
          <p:nvPr/>
        </p:nvSpPr>
        <p:spPr>
          <a:xfrm>
            <a:off x="457199" y="399010"/>
            <a:ext cx="11183815" cy="7233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latin typeface="+mn-lt"/>
              </a:rPr>
              <a:t>Inclusive services continued	</a:t>
            </a:r>
          </a:p>
        </p:txBody>
      </p:sp>
      <p:sp>
        <p:nvSpPr>
          <p:cNvPr id="23" name="Content Placeholder 2">
            <a:extLst>
              <a:ext uri="{FF2B5EF4-FFF2-40B4-BE49-F238E27FC236}">
                <a16:creationId xmlns:a16="http://schemas.microsoft.com/office/drawing/2014/main" id="{5070E4E1-5306-49F3-ABEC-4DDF38E32C5F}"/>
              </a:ext>
            </a:extLst>
          </p:cNvPr>
          <p:cNvSpPr txBox="1">
            <a:spLocks/>
          </p:cNvSpPr>
          <p:nvPr/>
        </p:nvSpPr>
        <p:spPr>
          <a:xfrm>
            <a:off x="457200" y="1600200"/>
            <a:ext cx="7467600" cy="48737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Explicit mention of LGB and/or T+ people in literature, flyers, website, posters</a:t>
            </a:r>
          </a:p>
          <a:p>
            <a:r>
              <a:rPr lang="en-GB" dirty="0"/>
              <a:t>Partnership working with local LGBT organisations</a:t>
            </a:r>
          </a:p>
          <a:p>
            <a:r>
              <a:rPr lang="en-GB" dirty="0"/>
              <a:t>Awareness of specialist LGBT DVA organisations – for support and advice; and training</a:t>
            </a:r>
          </a:p>
          <a:p>
            <a:endParaRPr lang="en-GB" dirty="0"/>
          </a:p>
        </p:txBody>
      </p:sp>
    </p:spTree>
    <p:extLst>
      <p:ext uri="{BB962C8B-B14F-4D97-AF65-F5344CB8AC3E}">
        <p14:creationId xmlns:p14="http://schemas.microsoft.com/office/powerpoint/2010/main" val="1308841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36059" y="568915"/>
            <a:ext cx="10656916" cy="1323439"/>
          </a:xfrm>
          <a:prstGeom prst="rect">
            <a:avLst/>
          </a:prstGeom>
          <a:noFill/>
        </p:spPr>
        <p:txBody>
          <a:bodyPr wrap="square" rtlCol="0">
            <a:spAutoFit/>
          </a:bodyPr>
          <a:lstStyle/>
          <a:p>
            <a:pPr algn="ctr"/>
            <a:r>
              <a:rPr lang="en-GB" sz="4000" b="1" dirty="0"/>
              <a:t>Session 1: Keynote Presentations</a:t>
            </a:r>
          </a:p>
          <a:p>
            <a:pPr algn="ctr"/>
            <a:endParaRPr lang="en-GB" sz="4000" b="1" dirty="0"/>
          </a:p>
        </p:txBody>
      </p:sp>
      <p:sp>
        <p:nvSpPr>
          <p:cNvPr id="12" name="TextBox 11"/>
          <p:cNvSpPr txBox="1"/>
          <p:nvPr/>
        </p:nvSpPr>
        <p:spPr>
          <a:xfrm>
            <a:off x="736059" y="2137685"/>
            <a:ext cx="10656916" cy="1323439"/>
          </a:xfrm>
          <a:prstGeom prst="rect">
            <a:avLst/>
          </a:prstGeom>
          <a:noFill/>
        </p:spPr>
        <p:txBody>
          <a:bodyPr wrap="square" rtlCol="0">
            <a:spAutoFit/>
          </a:bodyPr>
          <a:lstStyle/>
          <a:p>
            <a:pPr algn="ctr"/>
            <a:r>
              <a:rPr lang="en-GB" sz="4000" dirty="0"/>
              <a:t>Michaela Rogers</a:t>
            </a:r>
          </a:p>
          <a:p>
            <a:pPr algn="ctr"/>
            <a:r>
              <a:rPr lang="en-GB" sz="4000" i="1" dirty="0"/>
              <a:t>University of Sheffield</a:t>
            </a:r>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 name="Picture 3" descr="University of Sheffield - full colour logo "/>
          <p:cNvPicPr>
            <a:picLocks noChangeAspect="1" noChangeArrowheads="1"/>
          </p:cNvPicPr>
          <p:nvPr/>
        </p:nvPicPr>
        <p:blipFill>
          <a:blip r:embed="rId11" cstate="print">
            <a:extLst>
              <a:ext uri="{28A0092B-C50C-407E-A947-70E740481C1C}">
                <a14:useLocalDpi xmlns:a14="http://schemas.microsoft.com/office/drawing/2010/main" val="0"/>
              </a:ext>
            </a:extLst>
          </a:blip>
          <a:srcRect r="23680" b="-1776"/>
          <a:stretch>
            <a:fillRect/>
          </a:stretch>
        </p:blipFill>
        <p:spPr bwMode="auto">
          <a:xfrm>
            <a:off x="4893703" y="4038219"/>
            <a:ext cx="2404589" cy="1296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1" name="Rectangle 20"/>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2" name="Picture 2" descr="Image result for twitter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033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3">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6"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10"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 name="Picture 3" descr="University of Sheffield - full colour logo "/>
          <p:cNvPicPr>
            <a:picLocks noChangeAspect="1" noChangeArrowheads="1"/>
          </p:cNvPicPr>
          <p:nvPr/>
        </p:nvPicPr>
        <p:blipFill>
          <a:blip r:embed="rId12" cstate="print">
            <a:extLst>
              <a:ext uri="{28A0092B-C50C-407E-A947-70E740481C1C}">
                <a14:useLocalDpi xmlns:a14="http://schemas.microsoft.com/office/drawing/2010/main" val="0"/>
              </a:ext>
            </a:extLst>
          </a:blip>
          <a:srcRect r="23680" b="-1776"/>
          <a:stretch>
            <a:fillRect/>
          </a:stretch>
        </p:blipFill>
        <p:spPr bwMode="auto">
          <a:xfrm>
            <a:off x="9305036" y="488394"/>
            <a:ext cx="2404589" cy="1296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1" name="Title 1">
            <a:extLst>
              <a:ext uri="{FF2B5EF4-FFF2-40B4-BE49-F238E27FC236}">
                <a16:creationId xmlns:a16="http://schemas.microsoft.com/office/drawing/2014/main" id="{0B64435C-72E8-4A87-B895-BACE57C051A0}"/>
              </a:ext>
            </a:extLst>
          </p:cNvPr>
          <p:cNvSpPr txBox="1">
            <a:spLocks/>
          </p:cNvSpPr>
          <p:nvPr/>
        </p:nvSpPr>
        <p:spPr>
          <a:xfrm>
            <a:off x="316648" y="2174106"/>
            <a:ext cx="11495735" cy="118318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dirty="0">
                <a:latin typeface="+mn-lt"/>
              </a:rPr>
              <a:t>Trans and non-binary people, domestic violence and abuse (DVA) and </a:t>
            </a:r>
            <a:r>
              <a:rPr lang="en-GB" sz="4000" dirty="0" err="1">
                <a:latin typeface="+mn-lt"/>
              </a:rPr>
              <a:t>cisgenderism</a:t>
            </a:r>
            <a:endParaRPr lang="en-GB" sz="4000" dirty="0">
              <a:latin typeface="+mn-lt"/>
            </a:endParaRPr>
          </a:p>
        </p:txBody>
      </p:sp>
      <p:sp>
        <p:nvSpPr>
          <p:cNvPr id="22" name="Subtitle 2">
            <a:extLst>
              <a:ext uri="{FF2B5EF4-FFF2-40B4-BE49-F238E27FC236}">
                <a16:creationId xmlns:a16="http://schemas.microsoft.com/office/drawing/2014/main" id="{703FE23A-34C1-404D-8346-CB984D92FF54}"/>
              </a:ext>
            </a:extLst>
          </p:cNvPr>
          <p:cNvSpPr txBox="1">
            <a:spLocks/>
          </p:cNvSpPr>
          <p:nvPr/>
        </p:nvSpPr>
        <p:spPr>
          <a:xfrm>
            <a:off x="316649" y="4295729"/>
            <a:ext cx="11495735" cy="13153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Dr Michaela Rogers</a:t>
            </a:r>
          </a:p>
        </p:txBody>
      </p:sp>
      <p:sp>
        <p:nvSpPr>
          <p:cNvPr id="24" name="Rectangle 23"/>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5" name="Picture 2" descr="Image result for twitter ic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882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3">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6"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10"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3" name="Title 1">
            <a:extLst>
              <a:ext uri="{FF2B5EF4-FFF2-40B4-BE49-F238E27FC236}">
                <a16:creationId xmlns:a16="http://schemas.microsoft.com/office/drawing/2014/main" id="{8D2D7542-1086-4366-A771-9E39D1FB46AA}"/>
              </a:ext>
            </a:extLst>
          </p:cNvPr>
          <p:cNvSpPr txBox="1">
            <a:spLocks/>
          </p:cNvSpPr>
          <p:nvPr/>
        </p:nvSpPr>
        <p:spPr>
          <a:xfrm>
            <a:off x="316649" y="365126"/>
            <a:ext cx="11495735" cy="7572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latin typeface="+mn-lt"/>
              </a:rPr>
              <a:t>My research</a:t>
            </a:r>
          </a:p>
        </p:txBody>
      </p:sp>
      <p:sp>
        <p:nvSpPr>
          <p:cNvPr id="24" name="Content Placeholder 2">
            <a:extLst>
              <a:ext uri="{FF2B5EF4-FFF2-40B4-BE49-F238E27FC236}">
                <a16:creationId xmlns:a16="http://schemas.microsoft.com/office/drawing/2014/main" id="{B9A3D410-8DE3-4D63-8A46-9AF0FE478BF6}"/>
              </a:ext>
            </a:extLst>
          </p:cNvPr>
          <p:cNvSpPr txBox="1">
            <a:spLocks/>
          </p:cNvSpPr>
          <p:nvPr/>
        </p:nvSpPr>
        <p:spPr>
          <a:xfrm>
            <a:off x="316649" y="1154195"/>
            <a:ext cx="11495735" cy="3803863"/>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PhD Social Work - </a:t>
            </a:r>
            <a:r>
              <a:rPr lang="en-GB" dirty="0" err="1"/>
              <a:t>TransForming</a:t>
            </a:r>
            <a:r>
              <a:rPr lang="en-GB" dirty="0"/>
              <a:t> Practice: Trans people’s experiences of domestic abuse and social care agencies. Interviews with 15 people who identified as trans and had experienced family violence or intimate partner violence and 9 practitioners working in fields such as a refuge, DVA forum and young women’s housing project</a:t>
            </a:r>
          </a:p>
          <a:p>
            <a:pPr marL="342900" indent="-342900" algn="l">
              <a:buFont typeface="Arial" panose="020B0604020202020204" pitchFamily="34" charset="0"/>
              <a:buChar char="•"/>
            </a:pPr>
            <a:endParaRPr lang="en-GB" sz="1600" dirty="0"/>
          </a:p>
          <a:p>
            <a:pPr marL="342900" indent="-342900" algn="l">
              <a:buFont typeface="Arial" panose="020B0604020202020204" pitchFamily="34" charset="0"/>
              <a:buChar char="•"/>
            </a:pPr>
            <a:r>
              <a:rPr lang="en-GB" dirty="0"/>
              <a:t>Change Up LGBTQ+ Pilot: evaluation of a programme designed to raise awareness of DVA and promote healthy relationships delivered in LGBT youth clubs.</a:t>
            </a:r>
          </a:p>
          <a:p>
            <a:pPr marL="342900" indent="-342900" algn="l">
              <a:buFont typeface="Arial" panose="020B0604020202020204" pitchFamily="34" charset="0"/>
              <a:buChar char="•"/>
            </a:pPr>
            <a:endParaRPr lang="en-GB" sz="1600" dirty="0"/>
          </a:p>
          <a:p>
            <a:pPr marL="342900" indent="-342900" algn="l">
              <a:buFont typeface="Arial" panose="020B0604020202020204" pitchFamily="34" charset="0"/>
              <a:buChar char="•"/>
            </a:pPr>
            <a:r>
              <a:rPr lang="en-GB" dirty="0"/>
              <a:t>DVA Service, LGBT Foundation: evaluation using one-to-one interviews of service users.</a:t>
            </a:r>
          </a:p>
        </p:txBody>
      </p:sp>
      <p:sp>
        <p:nvSpPr>
          <p:cNvPr id="25" name="Rectangle 24"/>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6" name="Picture 2" descr="Image result for twitter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432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3">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6"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10"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Title 1">
            <a:extLst>
              <a:ext uri="{FF2B5EF4-FFF2-40B4-BE49-F238E27FC236}">
                <a16:creationId xmlns:a16="http://schemas.microsoft.com/office/drawing/2014/main" id="{02DECF8E-E9D8-4E69-A4E6-73FDD611E602}"/>
              </a:ext>
            </a:extLst>
          </p:cNvPr>
          <p:cNvSpPr txBox="1">
            <a:spLocks/>
          </p:cNvSpPr>
          <p:nvPr/>
        </p:nvSpPr>
        <p:spPr>
          <a:xfrm>
            <a:off x="316649" y="365126"/>
            <a:ext cx="11495735" cy="7167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latin typeface="+mn-lt"/>
              </a:rPr>
              <a:t>Identity terms</a:t>
            </a:r>
          </a:p>
        </p:txBody>
      </p:sp>
      <p:sp>
        <p:nvSpPr>
          <p:cNvPr id="21" name="Content Placeholder 2">
            <a:extLst>
              <a:ext uri="{FF2B5EF4-FFF2-40B4-BE49-F238E27FC236}">
                <a16:creationId xmlns:a16="http://schemas.microsoft.com/office/drawing/2014/main" id="{FB0337E6-177F-4C70-8912-35B8DD3687DC}"/>
              </a:ext>
            </a:extLst>
          </p:cNvPr>
          <p:cNvSpPr txBox="1">
            <a:spLocks/>
          </p:cNvSpPr>
          <p:nvPr/>
        </p:nvSpPr>
        <p:spPr>
          <a:xfrm>
            <a:off x="316649" y="1122363"/>
            <a:ext cx="11495735" cy="448872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Trans – umbrella term describing a person whose self-identification in relation to gender is different to that which was assigned at birth including; trans male, trans female, transsexual woman, transsexual man, </a:t>
            </a:r>
            <a:r>
              <a:rPr lang="en-GB" dirty="0" err="1"/>
              <a:t>MtF</a:t>
            </a:r>
            <a:r>
              <a:rPr lang="en-GB" dirty="0"/>
              <a:t>, </a:t>
            </a:r>
            <a:r>
              <a:rPr lang="en-GB" dirty="0" err="1"/>
              <a:t>FtM</a:t>
            </a:r>
            <a:r>
              <a:rPr lang="en-GB" dirty="0"/>
              <a:t>, a woman or man with a transgender history.</a:t>
            </a:r>
          </a:p>
          <a:p>
            <a:pPr marL="342900" indent="-342900" algn="l">
              <a:buFont typeface="Arial" panose="020B0604020202020204" pitchFamily="34" charset="0"/>
              <a:buChar char="•"/>
            </a:pPr>
            <a:r>
              <a:rPr lang="en-GB" dirty="0"/>
              <a:t>Non-binary – umbrella terms incorporating genderqueer, </a:t>
            </a:r>
            <a:r>
              <a:rPr lang="en-GB" dirty="0" err="1"/>
              <a:t>genderfluid</a:t>
            </a:r>
            <a:r>
              <a:rPr lang="en-GB" dirty="0"/>
              <a:t>, </a:t>
            </a:r>
            <a:r>
              <a:rPr lang="en-GB" dirty="0" err="1"/>
              <a:t>agender</a:t>
            </a:r>
            <a:r>
              <a:rPr lang="en-GB" dirty="0"/>
              <a:t>, bi-gender, pangender and other identities that describe a person whose gender does not conform with the male/female binary.</a:t>
            </a:r>
          </a:p>
          <a:p>
            <a:pPr marL="342900" indent="-342900" algn="l">
              <a:buFont typeface="Arial" panose="020B0604020202020204" pitchFamily="34" charset="0"/>
              <a:buChar char="•"/>
            </a:pPr>
            <a:r>
              <a:rPr lang="en-GB" dirty="0"/>
              <a:t>Cisgender (or cis) – describes a person whose experience of gender identity remains aligned to that which was assigned at birth.</a:t>
            </a:r>
          </a:p>
        </p:txBody>
      </p:sp>
      <p:sp>
        <p:nvSpPr>
          <p:cNvPr id="22" name="Rectangle 21"/>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3" name="Picture 2" descr="Image result for twitter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498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16649" y="534133"/>
            <a:ext cx="11495735" cy="4862870"/>
          </a:xfrm>
          <a:prstGeom prst="rect">
            <a:avLst/>
          </a:prstGeom>
          <a:noFill/>
        </p:spPr>
        <p:txBody>
          <a:bodyPr wrap="square" rtlCol="0" anchor="ctr">
            <a:spAutoFit/>
          </a:bodyPr>
          <a:lstStyle/>
          <a:p>
            <a:pPr algn="ctr"/>
            <a:r>
              <a:rPr lang="en-GB" i="1" dirty="0"/>
              <a:t>“I wish I’d know about them (</a:t>
            </a:r>
            <a:r>
              <a:rPr lang="en-GB" i="1" dirty="0" err="1"/>
              <a:t>Galop</a:t>
            </a:r>
            <a:r>
              <a:rPr lang="en-GB" i="1" dirty="0"/>
              <a:t>) before. I recently left a nine year abusive relationship and I never accessed any services because I didn’t know there was anything for (gay/bi) men.”</a:t>
            </a:r>
          </a:p>
          <a:p>
            <a:pPr algn="ctr"/>
            <a:r>
              <a:rPr lang="en-GB" sz="1200" i="1" dirty="0"/>
              <a:t> </a:t>
            </a:r>
          </a:p>
          <a:p>
            <a:pPr algn="ctr"/>
            <a:r>
              <a:rPr lang="en-GB" i="1" dirty="0"/>
              <a:t>“Domestic abuse services always show the same images, the crying woman cowering away from the man with the clenched fist. Why would we think the services are for us when we’re not shown in their images? We need to be represented.”</a:t>
            </a:r>
          </a:p>
          <a:p>
            <a:pPr algn="ctr"/>
            <a:r>
              <a:rPr lang="en-GB" sz="1200" i="1" dirty="0"/>
              <a:t> </a:t>
            </a:r>
          </a:p>
          <a:p>
            <a:pPr algn="ctr"/>
            <a:r>
              <a:rPr lang="en-GB" i="1" dirty="0"/>
              <a:t>“Years ago, pre-transition I was in an abusive relationship with a woman. I called the domestic abuse helpline and they told me that they didn’t work with male abusers. When I told them that I was the victim, they didn’t believe me.”</a:t>
            </a:r>
          </a:p>
          <a:p>
            <a:pPr algn="ctr"/>
            <a:r>
              <a:rPr lang="en-GB" sz="1200" i="1" dirty="0"/>
              <a:t> </a:t>
            </a:r>
          </a:p>
          <a:p>
            <a:pPr algn="ctr"/>
            <a:r>
              <a:rPr lang="en-GB" i="1" dirty="0"/>
              <a:t>“Services need to be more supportive of male victims. We are told growing up that masculinity = strength. As a victim of domestic violence it is also felt as an attack on our masculinity, that we are weak and that is not what a man should be. Services need to recognise that and how much it has taken for us to contact them. We need to be supported and not be made to feel weak of liars.”</a:t>
            </a:r>
          </a:p>
          <a:p>
            <a:pPr algn="ctr"/>
            <a:r>
              <a:rPr lang="en-GB" sz="1200" i="1" dirty="0"/>
              <a:t> </a:t>
            </a:r>
          </a:p>
          <a:p>
            <a:pPr algn="ctr"/>
            <a:r>
              <a:rPr lang="en-GB" i="1" dirty="0"/>
              <a:t>“I have recently had to report hate crime to South Yorkshire Police – They just don’t seem interested. I’ve struggled to get them to take me seriously or do anything. Why would I expect anything different if I reported anything else – like domestic abuse.”</a:t>
            </a:r>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1709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3">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6"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10"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Title 1">
            <a:extLst>
              <a:ext uri="{FF2B5EF4-FFF2-40B4-BE49-F238E27FC236}">
                <a16:creationId xmlns:a16="http://schemas.microsoft.com/office/drawing/2014/main" id="{F7A86D8C-539C-4BF8-B2CF-3EAFF969B051}"/>
              </a:ext>
            </a:extLst>
          </p:cNvPr>
          <p:cNvSpPr txBox="1">
            <a:spLocks/>
          </p:cNvSpPr>
          <p:nvPr/>
        </p:nvSpPr>
        <p:spPr>
          <a:xfrm>
            <a:off x="316649" y="365125"/>
            <a:ext cx="11495735" cy="7098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err="1">
                <a:latin typeface="+mn-lt"/>
              </a:rPr>
              <a:t>Cisgenderism</a:t>
            </a:r>
            <a:endParaRPr lang="en-GB" sz="4000" b="1" dirty="0">
              <a:latin typeface="+mn-lt"/>
            </a:endParaRPr>
          </a:p>
        </p:txBody>
      </p:sp>
      <p:sp>
        <p:nvSpPr>
          <p:cNvPr id="21" name="Content Placeholder 2">
            <a:extLst>
              <a:ext uri="{FF2B5EF4-FFF2-40B4-BE49-F238E27FC236}">
                <a16:creationId xmlns:a16="http://schemas.microsoft.com/office/drawing/2014/main" id="{9DCE25DF-C2E2-4DA6-819F-EA8E32B9790C}"/>
              </a:ext>
            </a:extLst>
          </p:cNvPr>
          <p:cNvSpPr txBox="1">
            <a:spLocks/>
          </p:cNvSpPr>
          <p:nvPr/>
        </p:nvSpPr>
        <p:spPr>
          <a:xfrm>
            <a:off x="316648" y="1075002"/>
            <a:ext cx="11495736" cy="393041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Gender normativity – promotes ideas about cisgender identities as natural and fixed, as well as heterosexual marriage and procreation between a cisgender man and a cisgender woman as the norm. </a:t>
            </a:r>
          </a:p>
          <a:p>
            <a:pPr marL="342900" indent="-342900" algn="l">
              <a:buFont typeface="Arial" panose="020B0604020202020204" pitchFamily="34" charset="0"/>
              <a:buChar char="•"/>
            </a:pPr>
            <a:r>
              <a:rPr lang="en-GB" dirty="0"/>
              <a:t>Gender normativity  - binary gender is the norm, any deviation from this as abnormal. Subsequently, people are judged and accepted on whether they do or do not comply</a:t>
            </a:r>
          </a:p>
          <a:p>
            <a:pPr marL="342900" indent="-342900" algn="l">
              <a:buFont typeface="Arial" panose="020B0604020202020204" pitchFamily="34" charset="0"/>
              <a:buChar char="•"/>
            </a:pPr>
            <a:r>
              <a:rPr lang="en-GB" dirty="0"/>
              <a:t>Prejudicial ideology: operates on multiple levels: </a:t>
            </a:r>
            <a:r>
              <a:rPr lang="en-GB" dirty="0" err="1"/>
              <a:t>eg</a:t>
            </a:r>
            <a:r>
              <a:rPr lang="en-GB" dirty="0"/>
              <a:t> it is both individual and structural</a:t>
            </a:r>
          </a:p>
          <a:p>
            <a:pPr marL="342900" indent="-342900" algn="l">
              <a:buFont typeface="Arial" panose="020B0604020202020204" pitchFamily="34" charset="0"/>
              <a:buChar char="•"/>
            </a:pPr>
            <a:r>
              <a:rPr lang="en-GB" dirty="0" err="1"/>
              <a:t>Cisgenderism</a:t>
            </a:r>
            <a:r>
              <a:rPr lang="en-GB" dirty="0"/>
              <a:t> therefore marginalises and delegitimises people’s self-identification in terms of gender and self-designation of the body as one thing or another. </a:t>
            </a:r>
          </a:p>
          <a:p>
            <a:pPr marL="342900" indent="-342900" algn="l">
              <a:buFont typeface="Arial" panose="020B0604020202020204" pitchFamily="34" charset="0"/>
              <a:buChar char="•"/>
            </a:pPr>
            <a:r>
              <a:rPr lang="en-GB" dirty="0"/>
              <a:t>It is important to bear in mind that </a:t>
            </a:r>
            <a:r>
              <a:rPr lang="en-GB" dirty="0" err="1"/>
              <a:t>cisgenderism</a:t>
            </a:r>
            <a:r>
              <a:rPr lang="en-GB" dirty="0"/>
              <a:t> can be both intentional or unintentional (</a:t>
            </a:r>
            <a:r>
              <a:rPr lang="en-GB" dirty="0" err="1"/>
              <a:t>Ansara</a:t>
            </a:r>
            <a:r>
              <a:rPr lang="en-GB" dirty="0"/>
              <a:t> &amp; </a:t>
            </a:r>
            <a:r>
              <a:rPr lang="en-GB" dirty="0" err="1"/>
              <a:t>Hegarty</a:t>
            </a:r>
            <a:r>
              <a:rPr lang="en-GB" dirty="0"/>
              <a:t>, 2011, 2014). </a:t>
            </a:r>
          </a:p>
        </p:txBody>
      </p:sp>
      <p:sp>
        <p:nvSpPr>
          <p:cNvPr id="22" name="Rectangle 21"/>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3" name="Picture 2" descr="Image result for twitter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180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3">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6"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10"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Title 1">
            <a:extLst>
              <a:ext uri="{FF2B5EF4-FFF2-40B4-BE49-F238E27FC236}">
                <a16:creationId xmlns:a16="http://schemas.microsoft.com/office/drawing/2014/main" id="{F7A86D8C-539C-4BF8-B2CF-3EAFF969B051}"/>
              </a:ext>
            </a:extLst>
          </p:cNvPr>
          <p:cNvSpPr txBox="1">
            <a:spLocks/>
          </p:cNvSpPr>
          <p:nvPr/>
        </p:nvSpPr>
        <p:spPr>
          <a:xfrm>
            <a:off x="316649" y="365125"/>
            <a:ext cx="11495735" cy="7098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err="1">
                <a:latin typeface="+mn-lt"/>
              </a:rPr>
              <a:t>Cisgenderism</a:t>
            </a:r>
            <a:endParaRPr lang="en-GB" sz="4000" b="1" dirty="0">
              <a:latin typeface="+mn-lt"/>
            </a:endParaRPr>
          </a:p>
        </p:txBody>
      </p:sp>
      <p:sp>
        <p:nvSpPr>
          <p:cNvPr id="21" name="Content Placeholder 2">
            <a:extLst>
              <a:ext uri="{FF2B5EF4-FFF2-40B4-BE49-F238E27FC236}">
                <a16:creationId xmlns:a16="http://schemas.microsoft.com/office/drawing/2014/main" id="{9DCE25DF-C2E2-4DA6-819F-EA8E32B9790C}"/>
              </a:ext>
            </a:extLst>
          </p:cNvPr>
          <p:cNvSpPr txBox="1">
            <a:spLocks/>
          </p:cNvSpPr>
          <p:nvPr/>
        </p:nvSpPr>
        <p:spPr>
          <a:xfrm>
            <a:off x="316648" y="1075003"/>
            <a:ext cx="11495736" cy="4182798"/>
          </a:xfrm>
          <a:prstGeom prst="rect">
            <a:avLst/>
          </a:prstGeom>
        </p:spPr>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err="1"/>
              <a:t>Cisgenderism</a:t>
            </a:r>
            <a:r>
              <a:rPr lang="en-GB" dirty="0"/>
              <a:t> is multi-dimensional. Examples:</a:t>
            </a:r>
          </a:p>
          <a:p>
            <a:pPr marL="342900" indent="-342900" algn="l">
              <a:buFont typeface="Arial" panose="020B0604020202020204" pitchFamily="34" charset="0"/>
              <a:buChar char="•"/>
            </a:pPr>
            <a:endParaRPr lang="en-GB" dirty="0"/>
          </a:p>
          <a:p>
            <a:pPr marL="800100" lvl="1" indent="-342900" algn="l">
              <a:buFont typeface="Arial" panose="020B0604020202020204" pitchFamily="34" charset="0"/>
              <a:buChar char="•"/>
            </a:pPr>
            <a:r>
              <a:rPr lang="en-GB" sz="2400" b="1" dirty="0" err="1"/>
              <a:t>Misgendering</a:t>
            </a:r>
            <a:r>
              <a:rPr lang="en-GB" sz="2400" dirty="0"/>
              <a:t> refers to the specious use of gendered language which does not reflect how a person self-identifies (</a:t>
            </a:r>
            <a:r>
              <a:rPr lang="en-GB" sz="2400" dirty="0" err="1"/>
              <a:t>Ansara</a:t>
            </a:r>
            <a:r>
              <a:rPr lang="en-GB" sz="2400" dirty="0"/>
              <a:t> &amp; </a:t>
            </a:r>
            <a:r>
              <a:rPr lang="en-GB" sz="2400" dirty="0" err="1"/>
              <a:t>Hegarty</a:t>
            </a:r>
            <a:r>
              <a:rPr lang="en-GB" sz="2400" dirty="0"/>
              <a:t>, 2014). Examples of </a:t>
            </a:r>
            <a:r>
              <a:rPr lang="en-GB" sz="2400" dirty="0" err="1"/>
              <a:t>misgendering</a:t>
            </a:r>
            <a:r>
              <a:rPr lang="en-GB" sz="2400" dirty="0"/>
              <a:t>: using a person’s previous name or gender pronoun which does not accurately convey their self-designated gender. </a:t>
            </a:r>
            <a:r>
              <a:rPr lang="en-GB" sz="2400" dirty="0" err="1"/>
              <a:t>Misgendering</a:t>
            </a:r>
            <a:r>
              <a:rPr lang="en-GB" sz="2400" dirty="0"/>
              <a:t> also occurs at a structural level when, for example, a system, structure or norm (social, medical, economic or legal) does not recognise a person’s self-identification. </a:t>
            </a:r>
          </a:p>
          <a:p>
            <a:pPr lvl="1" algn="l"/>
            <a:endParaRPr lang="en-GB" sz="2400" dirty="0"/>
          </a:p>
          <a:p>
            <a:pPr marL="1257300" lvl="2" indent="-342900" algn="l">
              <a:buFont typeface="Arial" panose="020B0604020202020204" pitchFamily="34" charset="0"/>
              <a:buChar char="•"/>
            </a:pPr>
            <a:r>
              <a:rPr lang="en-GB" sz="2400" dirty="0"/>
              <a:t>For example, in the UK someone may identify as male or female but unless they have a Gender Recognition Certificate (applied for under the Gender Recognition Act 2004), they cannot apply for a replacement birth certificate in their self-identified gender.</a:t>
            </a:r>
          </a:p>
        </p:txBody>
      </p:sp>
      <p:sp>
        <p:nvSpPr>
          <p:cNvPr id="22" name="Rectangle 21"/>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3" name="Picture 2" descr="Image result for twitter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475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3">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6"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10"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Title 1">
            <a:extLst>
              <a:ext uri="{FF2B5EF4-FFF2-40B4-BE49-F238E27FC236}">
                <a16:creationId xmlns:a16="http://schemas.microsoft.com/office/drawing/2014/main" id="{F7A86D8C-539C-4BF8-B2CF-3EAFF969B051}"/>
              </a:ext>
            </a:extLst>
          </p:cNvPr>
          <p:cNvSpPr txBox="1">
            <a:spLocks/>
          </p:cNvSpPr>
          <p:nvPr/>
        </p:nvSpPr>
        <p:spPr>
          <a:xfrm>
            <a:off x="316649" y="365125"/>
            <a:ext cx="11495735" cy="7098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err="1">
                <a:latin typeface="+mn-lt"/>
              </a:rPr>
              <a:t>Cisgenderism</a:t>
            </a:r>
            <a:endParaRPr lang="en-GB" sz="4000" b="1" dirty="0">
              <a:latin typeface="+mn-lt"/>
            </a:endParaRPr>
          </a:p>
        </p:txBody>
      </p:sp>
      <p:sp>
        <p:nvSpPr>
          <p:cNvPr id="21" name="Content Placeholder 2">
            <a:extLst>
              <a:ext uri="{FF2B5EF4-FFF2-40B4-BE49-F238E27FC236}">
                <a16:creationId xmlns:a16="http://schemas.microsoft.com/office/drawing/2014/main" id="{9DCE25DF-C2E2-4DA6-819F-EA8E32B9790C}"/>
              </a:ext>
            </a:extLst>
          </p:cNvPr>
          <p:cNvSpPr txBox="1">
            <a:spLocks/>
          </p:cNvSpPr>
          <p:nvPr/>
        </p:nvSpPr>
        <p:spPr>
          <a:xfrm>
            <a:off x="316648" y="1075002"/>
            <a:ext cx="11495736" cy="393041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err="1"/>
              <a:t>Cisgenderism</a:t>
            </a:r>
            <a:r>
              <a:rPr lang="en-GB" dirty="0"/>
              <a:t> is multi-dimensional. Examples:</a:t>
            </a:r>
          </a:p>
          <a:p>
            <a:pPr algn="l"/>
            <a:endParaRPr lang="en-GB" dirty="0"/>
          </a:p>
          <a:p>
            <a:pPr marL="800100" lvl="1" indent="-342900" algn="l">
              <a:buFont typeface="Arial" panose="020B0604020202020204" pitchFamily="34" charset="0"/>
              <a:buChar char="•"/>
            </a:pPr>
            <a:r>
              <a:rPr lang="en-GB" sz="2400" b="1" dirty="0" err="1"/>
              <a:t>Pathologising</a:t>
            </a:r>
            <a:r>
              <a:rPr lang="en-GB" sz="2400" dirty="0"/>
              <a:t> refers to the intentional action of labelling and treatment of people’s self-identified gender, body, presentation and expression as abnormal or deviant (</a:t>
            </a:r>
            <a:r>
              <a:rPr lang="en-GB" sz="2400" dirty="0" err="1"/>
              <a:t>Ansara</a:t>
            </a:r>
            <a:r>
              <a:rPr lang="en-GB" sz="2400" dirty="0"/>
              <a:t> &amp; </a:t>
            </a:r>
            <a:r>
              <a:rPr lang="en-GB" sz="2400" dirty="0" err="1"/>
              <a:t>Hegarty</a:t>
            </a:r>
            <a:r>
              <a:rPr lang="en-GB" sz="2400" dirty="0"/>
              <a:t>, 2014).</a:t>
            </a:r>
          </a:p>
        </p:txBody>
      </p:sp>
      <p:sp>
        <p:nvSpPr>
          <p:cNvPr id="22" name="Rectangle 21"/>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3" name="Picture 2" descr="Image result for twitter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501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3">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6"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10"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Title 1">
            <a:extLst>
              <a:ext uri="{FF2B5EF4-FFF2-40B4-BE49-F238E27FC236}">
                <a16:creationId xmlns:a16="http://schemas.microsoft.com/office/drawing/2014/main" id="{F7A86D8C-539C-4BF8-B2CF-3EAFF969B051}"/>
              </a:ext>
            </a:extLst>
          </p:cNvPr>
          <p:cNvSpPr txBox="1">
            <a:spLocks/>
          </p:cNvSpPr>
          <p:nvPr/>
        </p:nvSpPr>
        <p:spPr>
          <a:xfrm>
            <a:off x="316649" y="365125"/>
            <a:ext cx="11495735" cy="7098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err="1">
                <a:latin typeface="+mn-lt"/>
              </a:rPr>
              <a:t>Cisgenderism</a:t>
            </a:r>
            <a:r>
              <a:rPr lang="en-GB" sz="4000" b="1" dirty="0">
                <a:latin typeface="+mn-lt"/>
              </a:rPr>
              <a:t>: </a:t>
            </a:r>
            <a:r>
              <a:rPr lang="en-GB" sz="4000" b="1" dirty="0" err="1">
                <a:latin typeface="+mn-lt"/>
              </a:rPr>
              <a:t>misgendering</a:t>
            </a:r>
            <a:endParaRPr lang="en-GB" sz="4000" b="1" dirty="0">
              <a:latin typeface="+mn-lt"/>
            </a:endParaRPr>
          </a:p>
        </p:txBody>
      </p:sp>
      <p:sp>
        <p:nvSpPr>
          <p:cNvPr id="21" name="Content Placeholder 2">
            <a:extLst>
              <a:ext uri="{FF2B5EF4-FFF2-40B4-BE49-F238E27FC236}">
                <a16:creationId xmlns:a16="http://schemas.microsoft.com/office/drawing/2014/main" id="{9DCE25DF-C2E2-4DA6-819F-EA8E32B9790C}"/>
              </a:ext>
            </a:extLst>
          </p:cNvPr>
          <p:cNvSpPr txBox="1">
            <a:spLocks/>
          </p:cNvSpPr>
          <p:nvPr/>
        </p:nvSpPr>
        <p:spPr>
          <a:xfrm>
            <a:off x="316648" y="1075002"/>
            <a:ext cx="11495736" cy="393041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Jim (30 years old, trans man) described his ex-partner, Emma’s behaviour:</a:t>
            </a:r>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r>
              <a:rPr lang="en-GB" dirty="0"/>
              <a:t>‘She’d talk about me to others and say “have you heard what “Paula” is claiming? SHE’s saying SHE’s identifying as a man now”. Emma refused to call me Jim.’</a:t>
            </a:r>
          </a:p>
        </p:txBody>
      </p:sp>
      <p:sp>
        <p:nvSpPr>
          <p:cNvPr id="22" name="Rectangle 21"/>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3" name="Picture 2" descr="Image result for twitter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8347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3">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6"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10"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Title 1">
            <a:extLst>
              <a:ext uri="{FF2B5EF4-FFF2-40B4-BE49-F238E27FC236}">
                <a16:creationId xmlns:a16="http://schemas.microsoft.com/office/drawing/2014/main" id="{F7A86D8C-539C-4BF8-B2CF-3EAFF969B051}"/>
              </a:ext>
            </a:extLst>
          </p:cNvPr>
          <p:cNvSpPr txBox="1">
            <a:spLocks/>
          </p:cNvSpPr>
          <p:nvPr/>
        </p:nvSpPr>
        <p:spPr>
          <a:xfrm>
            <a:off x="316649" y="365125"/>
            <a:ext cx="11495735" cy="7098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err="1">
                <a:latin typeface="+mn-lt"/>
              </a:rPr>
              <a:t>Cisgenderism</a:t>
            </a:r>
            <a:r>
              <a:rPr lang="en-GB" sz="4000" b="1" dirty="0">
                <a:latin typeface="+mn-lt"/>
              </a:rPr>
              <a:t>: </a:t>
            </a:r>
            <a:r>
              <a:rPr lang="en-GB" sz="4000" b="1" dirty="0" err="1">
                <a:latin typeface="+mn-lt"/>
              </a:rPr>
              <a:t>misgendering</a:t>
            </a:r>
            <a:endParaRPr lang="en-GB" sz="4000" b="1" dirty="0">
              <a:latin typeface="+mn-lt"/>
            </a:endParaRPr>
          </a:p>
        </p:txBody>
      </p:sp>
      <p:sp>
        <p:nvSpPr>
          <p:cNvPr id="21" name="Content Placeholder 2">
            <a:extLst>
              <a:ext uri="{FF2B5EF4-FFF2-40B4-BE49-F238E27FC236}">
                <a16:creationId xmlns:a16="http://schemas.microsoft.com/office/drawing/2014/main" id="{9DCE25DF-C2E2-4DA6-819F-EA8E32B9790C}"/>
              </a:ext>
            </a:extLst>
          </p:cNvPr>
          <p:cNvSpPr txBox="1">
            <a:spLocks/>
          </p:cNvSpPr>
          <p:nvPr/>
        </p:nvSpPr>
        <p:spPr>
          <a:xfrm>
            <a:off x="316648" y="1075002"/>
            <a:ext cx="11495736" cy="393041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Similarly, the behaviour of Caroline’s (63 years old, woman with a transsexual history) brother was overtly active, as opposed to passive, as illustrated in the following excerpt:</a:t>
            </a:r>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r>
              <a:rPr lang="en-GB" dirty="0"/>
              <a:t>‘I’ve a brother who doesn’t acknowledge me. Well, he acknowledges me in the fact that we exchange cards […] That’s the one bad thing that’s happened in my life […] they buy predominantly male oriented birthday cards, Christmas cards with pint pots and footballers on and that.’</a:t>
            </a:r>
          </a:p>
        </p:txBody>
      </p:sp>
      <p:sp>
        <p:nvSpPr>
          <p:cNvPr id="22" name="Rectangle 21"/>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3" name="Picture 2" descr="Image result for twitter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3">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6"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10"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Title 1">
            <a:extLst>
              <a:ext uri="{FF2B5EF4-FFF2-40B4-BE49-F238E27FC236}">
                <a16:creationId xmlns:a16="http://schemas.microsoft.com/office/drawing/2014/main" id="{F7A86D8C-539C-4BF8-B2CF-3EAFF969B051}"/>
              </a:ext>
            </a:extLst>
          </p:cNvPr>
          <p:cNvSpPr txBox="1">
            <a:spLocks/>
          </p:cNvSpPr>
          <p:nvPr/>
        </p:nvSpPr>
        <p:spPr>
          <a:xfrm>
            <a:off x="316649" y="365125"/>
            <a:ext cx="11495735" cy="7098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err="1">
                <a:latin typeface="+mn-lt"/>
              </a:rPr>
              <a:t>Cisgenderism</a:t>
            </a:r>
            <a:r>
              <a:rPr lang="en-GB" sz="4000" b="1" dirty="0">
                <a:latin typeface="+mn-lt"/>
              </a:rPr>
              <a:t>: </a:t>
            </a:r>
            <a:r>
              <a:rPr lang="en-GB" sz="4000" b="1" dirty="0" err="1">
                <a:latin typeface="+mn-lt"/>
              </a:rPr>
              <a:t>pathologising</a:t>
            </a:r>
            <a:endParaRPr lang="en-GB" sz="4000" b="1" dirty="0">
              <a:latin typeface="+mn-lt"/>
            </a:endParaRPr>
          </a:p>
        </p:txBody>
      </p:sp>
      <p:sp>
        <p:nvSpPr>
          <p:cNvPr id="21" name="Content Placeholder 2">
            <a:extLst>
              <a:ext uri="{FF2B5EF4-FFF2-40B4-BE49-F238E27FC236}">
                <a16:creationId xmlns:a16="http://schemas.microsoft.com/office/drawing/2014/main" id="{9DCE25DF-C2E2-4DA6-819F-EA8E32B9790C}"/>
              </a:ext>
            </a:extLst>
          </p:cNvPr>
          <p:cNvSpPr txBox="1">
            <a:spLocks/>
          </p:cNvSpPr>
          <p:nvPr/>
        </p:nvSpPr>
        <p:spPr>
          <a:xfrm>
            <a:off x="316648" y="1075002"/>
            <a:ext cx="11495736" cy="393041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When Max (25 years old, trans/femme male) disclosed his trans status to his then partner, Su, she responded in a negative way. Su drew parallels with male bodies as representing a violent threat to women’s safety and wellbeing. Max explained:</a:t>
            </a:r>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r>
              <a:rPr lang="en-GB" dirty="0"/>
              <a:t>‘My partner at the time was honest with me about the fact that she doesn’t feel as safe around men or around ‘male’ bodies, and that she may no longer feel safe around me as my physical transition progressed.’</a:t>
            </a:r>
          </a:p>
        </p:txBody>
      </p:sp>
      <p:sp>
        <p:nvSpPr>
          <p:cNvPr id="22" name="Rectangle 21"/>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3" name="Picture 2" descr="Image result for twitter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1181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3">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6"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10"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Title 1">
            <a:extLst>
              <a:ext uri="{FF2B5EF4-FFF2-40B4-BE49-F238E27FC236}">
                <a16:creationId xmlns:a16="http://schemas.microsoft.com/office/drawing/2014/main" id="{F7A86D8C-539C-4BF8-B2CF-3EAFF969B051}"/>
              </a:ext>
            </a:extLst>
          </p:cNvPr>
          <p:cNvSpPr txBox="1">
            <a:spLocks/>
          </p:cNvSpPr>
          <p:nvPr/>
        </p:nvSpPr>
        <p:spPr>
          <a:xfrm>
            <a:off x="316649" y="365125"/>
            <a:ext cx="11495735" cy="7098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err="1">
                <a:latin typeface="+mn-lt"/>
              </a:rPr>
              <a:t>Cisgenderism</a:t>
            </a:r>
            <a:r>
              <a:rPr lang="en-GB" sz="4000" b="1" dirty="0">
                <a:latin typeface="+mn-lt"/>
              </a:rPr>
              <a:t>: </a:t>
            </a:r>
            <a:r>
              <a:rPr lang="en-GB" sz="4000" b="1" dirty="0" err="1">
                <a:latin typeface="+mn-lt"/>
              </a:rPr>
              <a:t>pathologising</a:t>
            </a:r>
            <a:endParaRPr lang="en-GB" sz="4000" b="1" dirty="0">
              <a:latin typeface="+mn-lt"/>
            </a:endParaRPr>
          </a:p>
        </p:txBody>
      </p:sp>
      <p:sp>
        <p:nvSpPr>
          <p:cNvPr id="21" name="Content Placeholder 2">
            <a:extLst>
              <a:ext uri="{FF2B5EF4-FFF2-40B4-BE49-F238E27FC236}">
                <a16:creationId xmlns:a16="http://schemas.microsoft.com/office/drawing/2014/main" id="{9DCE25DF-C2E2-4DA6-819F-EA8E32B9790C}"/>
              </a:ext>
            </a:extLst>
          </p:cNvPr>
          <p:cNvSpPr txBox="1">
            <a:spLocks/>
          </p:cNvSpPr>
          <p:nvPr/>
        </p:nvSpPr>
        <p:spPr>
          <a:xfrm>
            <a:off x="316648" y="1075002"/>
            <a:ext cx="11495736" cy="3856557"/>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Ally’s (27, trans male) narrative offers examples of a family’s response to someone who has been diagnosed with gender identity disorder:</a:t>
            </a:r>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r>
              <a:rPr lang="en-GB" dirty="0"/>
              <a:t>‘Lots of emotional abuse seeped out when I came out to my parents as trans […] My dad of course made it sound like I would be a shame to all of my [Asian] family, and all of his friends. My mom told me she knew I was "gender confused" but thought I would grow out of it, and suggested that I go for restorative therapy.’</a:t>
            </a:r>
          </a:p>
        </p:txBody>
      </p:sp>
      <p:sp>
        <p:nvSpPr>
          <p:cNvPr id="22" name="Rectangle 21"/>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3" name="Picture 2" descr="Image result for twitter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1331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3">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6"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10"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Title 1">
            <a:extLst>
              <a:ext uri="{FF2B5EF4-FFF2-40B4-BE49-F238E27FC236}">
                <a16:creationId xmlns:a16="http://schemas.microsoft.com/office/drawing/2014/main" id="{F7A86D8C-539C-4BF8-B2CF-3EAFF969B051}"/>
              </a:ext>
            </a:extLst>
          </p:cNvPr>
          <p:cNvSpPr txBox="1">
            <a:spLocks/>
          </p:cNvSpPr>
          <p:nvPr/>
        </p:nvSpPr>
        <p:spPr>
          <a:xfrm>
            <a:off x="316649" y="365126"/>
            <a:ext cx="11495735" cy="7572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latin typeface="+mn-lt"/>
              </a:rPr>
              <a:t>Summary: </a:t>
            </a:r>
            <a:r>
              <a:rPr lang="en-GB" sz="4000" b="1" dirty="0" err="1">
                <a:latin typeface="+mn-lt"/>
              </a:rPr>
              <a:t>Cisgenderism</a:t>
            </a:r>
            <a:endParaRPr lang="en-GB" sz="4000" b="1" dirty="0">
              <a:latin typeface="+mn-lt"/>
            </a:endParaRPr>
          </a:p>
        </p:txBody>
      </p:sp>
      <p:pic>
        <p:nvPicPr>
          <p:cNvPr id="21" name="Picture 2" descr="http://archive.transgenderuniverse.com/wp-content/uploads/2016/06/1-Transgender-Symbol-640x400.jpg">
            <a:extLst>
              <a:ext uri="{FF2B5EF4-FFF2-40B4-BE49-F238E27FC236}">
                <a16:creationId xmlns:a16="http://schemas.microsoft.com/office/drawing/2014/main" id="{1C13B26E-0F0F-44FE-907A-EC525BB4046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14928" y="1251531"/>
            <a:ext cx="6962140" cy="435133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3" name="Picture 2" descr="Image result for twitter ic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2397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pic>
        <p:nvPicPr>
          <p:cNvPr id="15364" name="Picture 4" descr="Image result for question doodles background"/>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650" y="395076"/>
            <a:ext cx="5216016" cy="521601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mage result for question doodles background"/>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32666" y="395075"/>
            <a:ext cx="5216016" cy="52160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Image result for question doodles background"/>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r="79735"/>
          <a:stretch/>
        </p:blipFill>
        <p:spPr bwMode="auto">
          <a:xfrm>
            <a:off x="10748682" y="378777"/>
            <a:ext cx="1057037" cy="52160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6650" y="2651108"/>
            <a:ext cx="11489069" cy="707886"/>
          </a:xfrm>
          <a:prstGeom prst="rect">
            <a:avLst/>
          </a:prstGeom>
          <a:solidFill>
            <a:schemeClr val="bg1"/>
          </a:solidFill>
        </p:spPr>
        <p:txBody>
          <a:bodyPr wrap="square" rtlCol="0">
            <a:spAutoFit/>
          </a:bodyPr>
          <a:lstStyle/>
          <a:p>
            <a:pPr algn="ctr"/>
            <a:r>
              <a:rPr lang="en-GB" sz="4000" b="1" dirty="0"/>
              <a:t>Q &amp; A</a:t>
            </a:r>
          </a:p>
        </p:txBody>
      </p:sp>
      <p:pic>
        <p:nvPicPr>
          <p:cNvPr id="1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6"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10"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4" name="Rectangle 3"/>
          <p:cNvSpPr/>
          <p:nvPr/>
        </p:nvSpPr>
        <p:spPr>
          <a:xfrm>
            <a:off x="9306019" y="5005419"/>
            <a:ext cx="2499700" cy="605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16650" y="399011"/>
            <a:ext cx="11495735" cy="521208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6225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pic>
        <p:nvPicPr>
          <p:cNvPr id="20" name="Picture 19" descr="Image result for tea coffee break background"/>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649" y="399011"/>
            <a:ext cx="360000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Image result for tea coffee break background"/>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16649" y="399011"/>
            <a:ext cx="360000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6"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10"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2" name="Picture 21" descr="Image result for tea coffee break background"/>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16648" y="399011"/>
            <a:ext cx="360000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Image result for tea coffee break background"/>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t="798" r="81038"/>
          <a:stretch/>
        </p:blipFill>
        <p:spPr bwMode="auto">
          <a:xfrm>
            <a:off x="11116648" y="430823"/>
            <a:ext cx="682629" cy="35712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6648" y="2651108"/>
            <a:ext cx="11495737" cy="707886"/>
          </a:xfrm>
          <a:prstGeom prst="rect">
            <a:avLst/>
          </a:prstGeom>
          <a:solidFill>
            <a:schemeClr val="bg1"/>
          </a:solidFill>
        </p:spPr>
        <p:txBody>
          <a:bodyPr wrap="square" rtlCol="0">
            <a:spAutoFit/>
          </a:bodyPr>
          <a:lstStyle/>
          <a:p>
            <a:pPr algn="ctr"/>
            <a:r>
              <a:rPr lang="en-GB" sz="4000" b="1" dirty="0"/>
              <a:t>Break </a:t>
            </a:r>
          </a:p>
        </p:txBody>
      </p:sp>
      <p:pic>
        <p:nvPicPr>
          <p:cNvPr id="23" name="Picture 22" descr="Image result for tea coffee break background"/>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b="55240"/>
          <a:stretch/>
        </p:blipFill>
        <p:spPr bwMode="auto">
          <a:xfrm>
            <a:off x="316649" y="3998127"/>
            <a:ext cx="3600000" cy="161136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Image result for tea coffee break background"/>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r="80794" b="55240"/>
          <a:stretch/>
        </p:blipFill>
        <p:spPr bwMode="auto">
          <a:xfrm>
            <a:off x="11116648" y="3996528"/>
            <a:ext cx="691421" cy="161136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Image result for tea coffee break background"/>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b="55240"/>
          <a:stretch/>
        </p:blipFill>
        <p:spPr bwMode="auto">
          <a:xfrm>
            <a:off x="3916649" y="3996528"/>
            <a:ext cx="3600000" cy="161136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Image result for tea coffee break background"/>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b="55240"/>
          <a:stretch/>
        </p:blipFill>
        <p:spPr bwMode="auto">
          <a:xfrm>
            <a:off x="7516648" y="3996528"/>
            <a:ext cx="3600000" cy="16113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306019" y="5005419"/>
            <a:ext cx="2493258" cy="602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16650" y="399011"/>
            <a:ext cx="11495735" cy="521208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9" name="Picture 2" descr="Image result for twitter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094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36059" y="568915"/>
            <a:ext cx="10656916" cy="707886"/>
          </a:xfrm>
          <a:prstGeom prst="rect">
            <a:avLst/>
          </a:prstGeom>
          <a:noFill/>
        </p:spPr>
        <p:txBody>
          <a:bodyPr wrap="square" rtlCol="0">
            <a:spAutoFit/>
          </a:bodyPr>
          <a:lstStyle/>
          <a:p>
            <a:pPr algn="ctr"/>
            <a:r>
              <a:rPr lang="en-GB" sz="4000" b="1" dirty="0"/>
              <a:t>Welcome</a:t>
            </a:r>
          </a:p>
        </p:txBody>
      </p:sp>
      <p:sp>
        <p:nvSpPr>
          <p:cNvPr id="12" name="TextBox 11"/>
          <p:cNvSpPr txBox="1"/>
          <p:nvPr/>
        </p:nvSpPr>
        <p:spPr>
          <a:xfrm>
            <a:off x="736059" y="1830249"/>
            <a:ext cx="10656916" cy="1938992"/>
          </a:xfrm>
          <a:prstGeom prst="rect">
            <a:avLst/>
          </a:prstGeom>
          <a:noFill/>
        </p:spPr>
        <p:txBody>
          <a:bodyPr wrap="square" rtlCol="0">
            <a:spAutoFit/>
          </a:bodyPr>
          <a:lstStyle/>
          <a:p>
            <a:pPr algn="ctr"/>
            <a:r>
              <a:rPr lang="en-GB" sz="4000" dirty="0"/>
              <a:t>Prof Deborah Murdoch-Eaton </a:t>
            </a:r>
          </a:p>
          <a:p>
            <a:pPr algn="ctr"/>
            <a:r>
              <a:rPr lang="en-GB" sz="4000" i="1" dirty="0"/>
              <a:t>Dean of Medical Education</a:t>
            </a:r>
          </a:p>
          <a:p>
            <a:pPr algn="ctr"/>
            <a:r>
              <a:rPr lang="en-GB" sz="4000" i="1" dirty="0"/>
              <a:t>University of Sheffield</a:t>
            </a:r>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 name="Picture 3" descr="University of Sheffield - full colour logo "/>
          <p:cNvPicPr>
            <a:picLocks noChangeAspect="1" noChangeArrowheads="1"/>
          </p:cNvPicPr>
          <p:nvPr/>
        </p:nvPicPr>
        <p:blipFill>
          <a:blip r:embed="rId11" cstate="print">
            <a:extLst>
              <a:ext uri="{28A0092B-C50C-407E-A947-70E740481C1C}">
                <a14:useLocalDpi xmlns:a14="http://schemas.microsoft.com/office/drawing/2010/main" val="0"/>
              </a:ext>
            </a:extLst>
          </a:blip>
          <a:srcRect r="23680" b="-1776"/>
          <a:stretch>
            <a:fillRect/>
          </a:stretch>
        </p:blipFill>
        <p:spPr bwMode="auto">
          <a:xfrm>
            <a:off x="4893703" y="4038219"/>
            <a:ext cx="2404589" cy="1296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1" name="Rectangle 20"/>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2" name="Picture 2" descr="Image result for twitter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9911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36059" y="568915"/>
            <a:ext cx="10656916" cy="707886"/>
          </a:xfrm>
          <a:prstGeom prst="rect">
            <a:avLst/>
          </a:prstGeom>
          <a:noFill/>
        </p:spPr>
        <p:txBody>
          <a:bodyPr wrap="square" rtlCol="0">
            <a:spAutoFit/>
          </a:bodyPr>
          <a:lstStyle/>
          <a:p>
            <a:pPr algn="ctr"/>
            <a:r>
              <a:rPr lang="en-GB" sz="4000" b="1" dirty="0"/>
              <a:t>Session 2: Keynote Presentations</a:t>
            </a:r>
          </a:p>
        </p:txBody>
      </p:sp>
      <p:sp>
        <p:nvSpPr>
          <p:cNvPr id="12" name="TextBox 11"/>
          <p:cNvSpPr txBox="1"/>
          <p:nvPr/>
        </p:nvSpPr>
        <p:spPr>
          <a:xfrm>
            <a:off x="736059" y="1830249"/>
            <a:ext cx="10656916" cy="1938992"/>
          </a:xfrm>
          <a:prstGeom prst="rect">
            <a:avLst/>
          </a:prstGeom>
          <a:noFill/>
        </p:spPr>
        <p:txBody>
          <a:bodyPr wrap="square" rtlCol="0">
            <a:spAutoFit/>
          </a:bodyPr>
          <a:lstStyle/>
          <a:p>
            <a:pPr algn="ctr"/>
            <a:r>
              <a:rPr lang="en-GB" sz="4000" dirty="0"/>
              <a:t>Gill Valentine</a:t>
            </a:r>
          </a:p>
          <a:p>
            <a:pPr algn="ctr"/>
            <a:r>
              <a:rPr lang="en-GB" sz="4000" i="1" dirty="0"/>
              <a:t>Provost and Deputy Vice Chancellor</a:t>
            </a:r>
          </a:p>
          <a:p>
            <a:pPr algn="ctr"/>
            <a:r>
              <a:rPr lang="en-GB" sz="4000" i="1" dirty="0"/>
              <a:t>University of Sheffield</a:t>
            </a:r>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 name="Picture 3" descr="University of Sheffield - full colour logo "/>
          <p:cNvPicPr>
            <a:picLocks noChangeAspect="1" noChangeArrowheads="1"/>
          </p:cNvPicPr>
          <p:nvPr/>
        </p:nvPicPr>
        <p:blipFill>
          <a:blip r:embed="rId11" cstate="print">
            <a:extLst>
              <a:ext uri="{28A0092B-C50C-407E-A947-70E740481C1C}">
                <a14:useLocalDpi xmlns:a14="http://schemas.microsoft.com/office/drawing/2010/main" val="0"/>
              </a:ext>
            </a:extLst>
          </a:blip>
          <a:srcRect r="23680" b="-1776"/>
          <a:stretch>
            <a:fillRect/>
          </a:stretch>
        </p:blipFill>
        <p:spPr bwMode="auto">
          <a:xfrm>
            <a:off x="4893703" y="4038219"/>
            <a:ext cx="2404589" cy="1296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1" name="Rectangle 20"/>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2" name="Picture 2" descr="Image result for twitter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834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36059" y="568915"/>
            <a:ext cx="10656916" cy="1323439"/>
          </a:xfrm>
          <a:prstGeom prst="rect">
            <a:avLst/>
          </a:prstGeom>
          <a:noFill/>
        </p:spPr>
        <p:txBody>
          <a:bodyPr wrap="square" rtlCol="0">
            <a:spAutoFit/>
          </a:bodyPr>
          <a:lstStyle/>
          <a:p>
            <a:pPr algn="ctr"/>
            <a:r>
              <a:rPr lang="en-GB" sz="4000" b="1" dirty="0"/>
              <a:t>Session 2: Keynote Presentations</a:t>
            </a:r>
          </a:p>
          <a:p>
            <a:pPr algn="ctr"/>
            <a:endParaRPr lang="en-GB" sz="4000" b="1" dirty="0"/>
          </a:p>
        </p:txBody>
      </p:sp>
      <p:sp>
        <p:nvSpPr>
          <p:cNvPr id="12" name="TextBox 11"/>
          <p:cNvSpPr txBox="1"/>
          <p:nvPr/>
        </p:nvSpPr>
        <p:spPr>
          <a:xfrm>
            <a:off x="736059" y="2137685"/>
            <a:ext cx="10656916" cy="1323439"/>
          </a:xfrm>
          <a:prstGeom prst="rect">
            <a:avLst/>
          </a:prstGeom>
          <a:noFill/>
        </p:spPr>
        <p:txBody>
          <a:bodyPr wrap="square" rtlCol="0">
            <a:spAutoFit/>
          </a:bodyPr>
          <a:lstStyle/>
          <a:p>
            <a:pPr algn="ctr"/>
            <a:r>
              <a:rPr lang="en-GB" sz="4000" dirty="0"/>
              <a:t>Jasna Magic</a:t>
            </a:r>
          </a:p>
          <a:p>
            <a:pPr algn="ctr"/>
            <a:r>
              <a:rPr lang="en-GB" sz="4000" i="1" dirty="0"/>
              <a:t>Galop</a:t>
            </a:r>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290" name="Picture 2" descr="web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47998" y="3908974"/>
            <a:ext cx="1295999" cy="1296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3679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30" name="Footer PlaceHolder 3"/>
          <p:cNvSpPr>
            <a:spLocks noGrp="1"/>
          </p:cNvSpPr>
          <p:nvPr>
            <p:ph type="ftr" sz="quarter" idx="11"/>
          </p:nvPr>
        </p:nvSpPr>
        <p:spPr>
          <a:xfrm>
            <a:off x="8305954" y="4251000"/>
            <a:ext cx="3444583" cy="274320"/>
          </a:xfrm>
        </p:spPr>
        <p:txBody>
          <a:bodyPr>
            <a:normAutofit/>
          </a:bodyPr>
          <a:lstStyle/>
          <a:p>
            <a:pPr>
              <a:spcAft>
                <a:spcPts val="600"/>
              </a:spcAft>
            </a:pPr>
            <a:r>
              <a:rPr lang="en-US" dirty="0">
                <a:hlinkClick r:id="rId12"/>
              </a:rPr>
              <a:t>Photo</a:t>
            </a:r>
            <a:r>
              <a:rPr lang="en-US" dirty="0"/>
              <a:t> LGBT+ Domestic Abuse Partnership</a:t>
            </a:r>
          </a:p>
        </p:txBody>
      </p:sp>
      <p:pic>
        <p:nvPicPr>
          <p:cNvPr id="31" name="Picture 30">
            <a:extLst>
              <a:ext uri="{FF2B5EF4-FFF2-40B4-BE49-F238E27FC236}">
                <a16:creationId xmlns:a16="http://schemas.microsoft.com/office/drawing/2014/main" id="{32B931C9-F50C-40A8-B0A7-F80F06949081}"/>
              </a:ext>
            </a:extLst>
          </p:cNvPr>
          <p:cNvPicPr>
            <a:picLocks noChangeAspect="1"/>
          </p:cNvPicPr>
          <p:nvPr/>
        </p:nvPicPr>
        <p:blipFill>
          <a:blip r:embed="rId13"/>
          <a:stretch>
            <a:fillRect/>
          </a:stretch>
        </p:blipFill>
        <p:spPr>
          <a:xfrm>
            <a:off x="8305955" y="562708"/>
            <a:ext cx="3423668" cy="3648807"/>
          </a:xfrm>
          <a:prstGeom prst="rect">
            <a:avLst/>
          </a:prstGeom>
        </p:spPr>
      </p:pic>
      <p:sp>
        <p:nvSpPr>
          <p:cNvPr id="36" name="Title 1"/>
          <p:cNvSpPr txBox="1">
            <a:spLocks/>
          </p:cNvSpPr>
          <p:nvPr/>
        </p:nvSpPr>
        <p:spPr>
          <a:xfrm>
            <a:off x="3093699" y="509668"/>
            <a:ext cx="3378099" cy="14816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4400" b="1" dirty="0" err="1">
                <a:solidFill>
                  <a:srgbClr val="002060"/>
                </a:solidFill>
                <a:latin typeface="+mn-lt"/>
              </a:rPr>
              <a:t>Recognise</a:t>
            </a:r>
            <a:r>
              <a:rPr lang="en-US" sz="4400" b="1" dirty="0">
                <a:solidFill>
                  <a:srgbClr val="002060"/>
                </a:solidFill>
                <a:latin typeface="+mn-lt"/>
              </a:rPr>
              <a:t> &amp; Respond:</a:t>
            </a:r>
            <a:endParaRPr lang="en-US" sz="3600" b="1" dirty="0">
              <a:solidFill>
                <a:srgbClr val="002060"/>
              </a:solidFill>
              <a:latin typeface="+mn-lt"/>
            </a:endParaRPr>
          </a:p>
        </p:txBody>
      </p:sp>
      <p:sp>
        <p:nvSpPr>
          <p:cNvPr id="37" name="Content Placeholder 2"/>
          <p:cNvSpPr txBox="1">
            <a:spLocks/>
          </p:cNvSpPr>
          <p:nvPr/>
        </p:nvSpPr>
        <p:spPr>
          <a:xfrm>
            <a:off x="3093699" y="2067165"/>
            <a:ext cx="3378098" cy="137016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dirty="0"/>
              <a:t>Strengthening advocacy for LGBT survivors of domestic abuse</a:t>
            </a:r>
          </a:p>
        </p:txBody>
      </p:sp>
      <p:sp>
        <p:nvSpPr>
          <p:cNvPr id="38" name="Footer PlaceHolder 3">
            <a:extLst>
              <a:ext uri="{FF2B5EF4-FFF2-40B4-BE49-F238E27FC236}">
                <a16:creationId xmlns:a16="http://schemas.microsoft.com/office/drawing/2014/main" id="{F19A58A4-E979-4F1E-B749-023AB60FA7CE}"/>
              </a:ext>
            </a:extLst>
          </p:cNvPr>
          <p:cNvSpPr txBox="1">
            <a:spLocks/>
          </p:cNvSpPr>
          <p:nvPr/>
        </p:nvSpPr>
        <p:spPr>
          <a:xfrm>
            <a:off x="833047" y="4731099"/>
            <a:ext cx="5901459" cy="274320"/>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000" kern="1200" cap="all" baseline="0">
                <a:solidFill>
                  <a:schemeClr val="tx1">
                    <a:lumMod val="95000"/>
                    <a:lumOff val="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en-US" sz="2400" dirty="0">
                <a:latin typeface="+mn-lt"/>
              </a:rPr>
              <a:t>JASNA@GALOP.ORG.UK</a:t>
            </a:r>
          </a:p>
        </p:txBody>
      </p:sp>
      <p:pic>
        <p:nvPicPr>
          <p:cNvPr id="39" name="Picture 3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5137" y="562708"/>
            <a:ext cx="1428561" cy="1428561"/>
          </a:xfrm>
          <a:prstGeom prst="rect">
            <a:avLst/>
          </a:prstGeom>
        </p:spPr>
      </p:pic>
      <p:cxnSp>
        <p:nvCxnSpPr>
          <p:cNvPr id="11" name="Straight Connector 10"/>
          <p:cNvCxnSpPr/>
          <p:nvPr/>
        </p:nvCxnSpPr>
        <p:spPr>
          <a:xfrm>
            <a:off x="3314700" y="1991269"/>
            <a:ext cx="3157097" cy="0"/>
          </a:xfrm>
          <a:prstGeom prst="line">
            <a:avLst/>
          </a:prstGeom>
          <a:ln w="3810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2077461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99917" y="571500"/>
            <a:ext cx="880551" cy="880551"/>
          </a:xfrm>
          <a:prstGeom prst="rect">
            <a:avLst/>
          </a:prstGeom>
        </p:spPr>
      </p:pic>
      <p:sp>
        <p:nvSpPr>
          <p:cNvPr id="23" name="Content Placeholder 2"/>
          <p:cNvSpPr txBox="1">
            <a:spLocks/>
          </p:cNvSpPr>
          <p:nvPr/>
        </p:nvSpPr>
        <p:spPr>
          <a:xfrm>
            <a:off x="4951048" y="399011"/>
            <a:ext cx="6306003" cy="521208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National report</a:t>
            </a:r>
          </a:p>
          <a:p>
            <a:pPr algn="l"/>
            <a:r>
              <a:rPr lang="en-US" dirty="0"/>
              <a:t>Stats </a:t>
            </a:r>
          </a:p>
          <a:p>
            <a:pPr algn="l"/>
            <a:r>
              <a:rPr lang="en-US" dirty="0"/>
              <a:t>Nature and tactics of abuse</a:t>
            </a:r>
          </a:p>
          <a:p>
            <a:pPr algn="l"/>
            <a:r>
              <a:rPr lang="en-US" dirty="0"/>
              <a:t>Barriers in access to services</a:t>
            </a:r>
          </a:p>
          <a:p>
            <a:pPr algn="l"/>
            <a:r>
              <a:rPr lang="en-US" dirty="0"/>
              <a:t>Key trends in access to services</a:t>
            </a:r>
          </a:p>
          <a:p>
            <a:pPr algn="l"/>
            <a:r>
              <a:rPr lang="en-US" dirty="0"/>
              <a:t>LGBT+ specialist service provision </a:t>
            </a:r>
          </a:p>
        </p:txBody>
      </p:sp>
      <p:sp>
        <p:nvSpPr>
          <p:cNvPr id="4" name="Rectangle 3"/>
          <p:cNvSpPr/>
          <p:nvPr/>
        </p:nvSpPr>
        <p:spPr>
          <a:xfrm>
            <a:off x="316649" y="399011"/>
            <a:ext cx="2643833" cy="5212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itle 1"/>
          <p:cNvSpPr txBox="1">
            <a:spLocks/>
          </p:cNvSpPr>
          <p:nvPr/>
        </p:nvSpPr>
        <p:spPr>
          <a:xfrm>
            <a:off x="316650" y="399011"/>
            <a:ext cx="2643833" cy="521208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b="1" dirty="0">
                <a:solidFill>
                  <a:schemeClr val="bg1"/>
                </a:solidFill>
                <a:latin typeface="+mn-lt"/>
              </a:rPr>
              <a:t>KEY POINTS</a:t>
            </a:r>
          </a:p>
        </p:txBody>
      </p:sp>
    </p:spTree>
    <p:extLst>
      <p:ext uri="{BB962C8B-B14F-4D97-AF65-F5344CB8AC3E}">
        <p14:creationId xmlns:p14="http://schemas.microsoft.com/office/powerpoint/2010/main" val="31893441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462386"/>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316650" y="462385"/>
            <a:ext cx="2554755" cy="52120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itle 1"/>
          <p:cNvSpPr txBox="1">
            <a:spLocks/>
          </p:cNvSpPr>
          <p:nvPr/>
        </p:nvSpPr>
        <p:spPr>
          <a:xfrm>
            <a:off x="327160" y="443759"/>
            <a:ext cx="2533735" cy="524933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5400" b="1" dirty="0">
                <a:solidFill>
                  <a:schemeClr val="bg1"/>
                </a:solidFill>
                <a:latin typeface="+mn-lt"/>
              </a:rPr>
              <a:t>KEY POINTS </a:t>
            </a:r>
          </a:p>
        </p:txBody>
      </p:sp>
      <p:sp>
        <p:nvSpPr>
          <p:cNvPr id="23" name="Content Placeholder 2"/>
          <p:cNvSpPr txBox="1">
            <a:spLocks/>
          </p:cNvSpPr>
          <p:nvPr/>
        </p:nvSpPr>
        <p:spPr>
          <a:xfrm>
            <a:off x="2871405" y="760491"/>
            <a:ext cx="8940980" cy="4932602"/>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1800" b="1" dirty="0"/>
          </a:p>
          <a:p>
            <a:pPr algn="l"/>
            <a:r>
              <a:rPr lang="en-GB" sz="1800" b="1" dirty="0"/>
              <a:t>Aims</a:t>
            </a:r>
          </a:p>
          <a:p>
            <a:pPr algn="l"/>
            <a:r>
              <a:rPr lang="en-GB" sz="1800" dirty="0"/>
              <a:t>To support services to improve their understanding of LGBT+ people’s experience of domestic abuse, tailor their provision and ensure their programs remain inclusive for all those who identify as LGBT+.</a:t>
            </a:r>
          </a:p>
          <a:p>
            <a:pPr algn="l"/>
            <a:r>
              <a:rPr lang="en-GB" sz="1800" b="1" dirty="0"/>
              <a:t>Data collection </a:t>
            </a:r>
          </a:p>
          <a:p>
            <a:pPr marL="342900" indent="-342900" algn="l">
              <a:buFont typeface="Arial" panose="020B0604020202020204" pitchFamily="34" charset="0"/>
              <a:buChar char="•"/>
            </a:pPr>
            <a:r>
              <a:rPr lang="en-GB" sz="1800" dirty="0"/>
              <a:t>Literature review (over 50 UK based resources)</a:t>
            </a:r>
          </a:p>
          <a:p>
            <a:pPr marL="342900" indent="-342900" algn="l">
              <a:buFont typeface="Arial" panose="020B0604020202020204" pitchFamily="34" charset="0"/>
              <a:buChar char="•"/>
            </a:pPr>
            <a:r>
              <a:rPr lang="en-GB" sz="1800" dirty="0"/>
              <a:t>A series of interviews, and meetings with LGBT+ domestic abuse advocates and experts</a:t>
            </a:r>
          </a:p>
          <a:p>
            <a:pPr marL="342900" indent="-342900" algn="l">
              <a:buFont typeface="Arial" panose="020B0604020202020204" pitchFamily="34" charset="0"/>
              <a:buChar char="•"/>
            </a:pPr>
            <a:r>
              <a:rPr lang="en-GB" sz="1800" dirty="0"/>
              <a:t>LGBT+ service user datasets (7 LGBT+ specialist services)</a:t>
            </a:r>
          </a:p>
          <a:p>
            <a:pPr marL="342900" indent="-342900" algn="l">
              <a:buFont typeface="Arial" panose="020B0604020202020204" pitchFamily="34" charset="0"/>
              <a:buChar char="•"/>
            </a:pPr>
            <a:r>
              <a:rPr lang="en-GB" sz="1800" dirty="0"/>
              <a:t>Joint Submission to Government Consultation on the proposed Domestic Abuse Bill (unpublished) </a:t>
            </a:r>
          </a:p>
          <a:p>
            <a:pPr marL="342900" indent="-342900" algn="l">
              <a:buFont typeface="Arial" panose="020B0604020202020204" pitchFamily="34" charset="0"/>
              <a:buChar char="•"/>
            </a:pPr>
            <a:r>
              <a:rPr lang="en-GB" sz="1800" dirty="0"/>
              <a:t>The LGBT+ thematic event, supporting the consultation on Domestic Abuse Bill </a:t>
            </a:r>
          </a:p>
          <a:p>
            <a:pPr marL="342900" indent="-342900" algn="l">
              <a:buFont typeface="Arial" panose="020B0604020202020204" pitchFamily="34" charset="0"/>
              <a:buChar char="•"/>
            </a:pPr>
            <a:r>
              <a:rPr lang="en-GB" sz="1800" dirty="0"/>
              <a:t>National LGBT+ Domestic Abuse Network meeting </a:t>
            </a:r>
          </a:p>
          <a:p>
            <a:pPr algn="l"/>
            <a:endParaRPr lang="en-GB" sz="1800" dirty="0"/>
          </a:p>
        </p:txBody>
      </p:sp>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62303" y="579422"/>
            <a:ext cx="880551" cy="880551"/>
          </a:xfrm>
          <a:prstGeom prst="rect">
            <a:avLst/>
          </a:prstGeom>
        </p:spPr>
      </p:pic>
    </p:spTree>
    <p:extLst>
      <p:ext uri="{BB962C8B-B14F-4D97-AF65-F5344CB8AC3E}">
        <p14:creationId xmlns:p14="http://schemas.microsoft.com/office/powerpoint/2010/main" val="30215021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6650" y="399011"/>
            <a:ext cx="4458653" cy="52120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itle 1"/>
          <p:cNvSpPr txBox="1">
            <a:spLocks/>
          </p:cNvSpPr>
          <p:nvPr/>
        </p:nvSpPr>
        <p:spPr>
          <a:xfrm>
            <a:off x="386183" y="399011"/>
            <a:ext cx="4389120" cy="75021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latin typeface="+mn-lt"/>
              </a:rPr>
              <a:t>STATS / PREVALENCE</a:t>
            </a:r>
          </a:p>
        </p:txBody>
      </p:sp>
      <p:sp>
        <p:nvSpPr>
          <p:cNvPr id="23" name="Content Placeholder 2"/>
          <p:cNvSpPr txBox="1">
            <a:spLocks/>
          </p:cNvSpPr>
          <p:nvPr/>
        </p:nvSpPr>
        <p:spPr>
          <a:xfrm>
            <a:off x="386183" y="1278391"/>
            <a:ext cx="4389120" cy="42588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500" b="1" dirty="0"/>
              <a:t>LGB survivors:</a:t>
            </a:r>
            <a:endParaRPr lang="en-GB" sz="1500" dirty="0"/>
          </a:p>
          <a:p>
            <a:r>
              <a:rPr lang="en-GB" sz="1500" dirty="0"/>
              <a:t>GEO study (2018) - 29% of all LGBT+ respondents disclosed an incident involving someone they lived with because they identified as LGBT+</a:t>
            </a:r>
          </a:p>
          <a:p>
            <a:r>
              <a:rPr lang="en-GB" sz="1500" dirty="0"/>
              <a:t>Stonewall study (2011) - 49% of all gay/bi men disclosed at least one incident of domestic abuse from a family member or partner since the age of 16. </a:t>
            </a:r>
          </a:p>
          <a:p>
            <a:r>
              <a:rPr lang="en-GB" sz="1500" dirty="0"/>
              <a:t>Stonewall study (2008) - 25% of lesbian and bi women disclosed domestic abuse from a current partner.</a:t>
            </a:r>
          </a:p>
          <a:p>
            <a:r>
              <a:rPr lang="en-GB" sz="1500" b="1" dirty="0"/>
              <a:t>Trans survivors: </a:t>
            </a:r>
            <a:endParaRPr lang="en-GB" sz="1500" dirty="0"/>
          </a:p>
          <a:p>
            <a:r>
              <a:rPr lang="en-GB" sz="1500" dirty="0"/>
              <a:t>Stonewall study (2018) - 28% of all trans respondents disclosed intimate partner violence a year prior to study taking place. </a:t>
            </a:r>
          </a:p>
          <a:p>
            <a:r>
              <a:rPr lang="en-GB" sz="1500" dirty="0"/>
              <a:t>STA study (2010) 80% of trans respondents disclosed emotionally, sexually, or physically abusive behaviour by a partner or ex-partner.</a:t>
            </a:r>
          </a:p>
        </p:txBody>
      </p:sp>
      <p:pic>
        <p:nvPicPr>
          <p:cNvPr id="24" name="Picture 23">
            <a:extLst>
              <a:ext uri="{FF2B5EF4-FFF2-40B4-BE49-F238E27FC236}">
                <a16:creationId xmlns:a16="http://schemas.microsoft.com/office/drawing/2014/main" id="{BDA310D3-EA6C-4A0A-9B8F-A00E0273CC08}"/>
              </a:ext>
            </a:extLst>
          </p:cNvPr>
          <p:cNvPicPr>
            <a:picLocks noChangeAspect="1"/>
          </p:cNvPicPr>
          <p:nvPr/>
        </p:nvPicPr>
        <p:blipFill>
          <a:blip r:embed="rId12"/>
          <a:stretch>
            <a:fillRect/>
          </a:stretch>
        </p:blipFill>
        <p:spPr>
          <a:xfrm>
            <a:off x="5519598" y="961607"/>
            <a:ext cx="4972378" cy="3643711"/>
          </a:xfrm>
          <a:prstGeom prst="rect">
            <a:avLst/>
          </a:prstGeom>
        </p:spPr>
      </p:pic>
      <p:sp>
        <p:nvSpPr>
          <p:cNvPr id="25" name="Footer PlaceHolder 3"/>
          <p:cNvSpPr>
            <a:spLocks noGrp="1"/>
          </p:cNvSpPr>
          <p:nvPr>
            <p:ph type="ftr" sz="quarter" idx="11"/>
          </p:nvPr>
        </p:nvSpPr>
        <p:spPr>
          <a:xfrm>
            <a:off x="5157413" y="4576653"/>
            <a:ext cx="5901459" cy="274320"/>
          </a:xfrm>
        </p:spPr>
        <p:txBody>
          <a:bodyPr>
            <a:normAutofit/>
          </a:bodyPr>
          <a:lstStyle/>
          <a:p>
            <a:pPr>
              <a:spcAft>
                <a:spcPts val="600"/>
              </a:spcAft>
            </a:pPr>
            <a:r>
              <a:rPr lang="en-US" dirty="0"/>
              <a:t>Graph Source: Galop  </a:t>
            </a:r>
          </a:p>
        </p:txBody>
      </p:sp>
      <p:pic>
        <p:nvPicPr>
          <p:cNvPr id="26"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37552" y="560625"/>
            <a:ext cx="880551" cy="880551"/>
          </a:xfrm>
          <a:prstGeom prst="rect">
            <a:avLst/>
          </a:prstGeom>
        </p:spPr>
      </p:pic>
    </p:spTree>
    <p:extLst>
      <p:ext uri="{BB962C8B-B14F-4D97-AF65-F5344CB8AC3E}">
        <p14:creationId xmlns:p14="http://schemas.microsoft.com/office/powerpoint/2010/main" val="16124660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316650" y="399011"/>
            <a:ext cx="4458653" cy="52120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itle 1"/>
          <p:cNvSpPr txBox="1">
            <a:spLocks/>
          </p:cNvSpPr>
          <p:nvPr/>
        </p:nvSpPr>
        <p:spPr>
          <a:xfrm>
            <a:off x="433172" y="366342"/>
            <a:ext cx="4389120" cy="13756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latin typeface="+mn-lt"/>
              </a:rPr>
              <a:t>Nature/ tactics of abuse</a:t>
            </a:r>
          </a:p>
        </p:txBody>
      </p:sp>
      <p:sp>
        <p:nvSpPr>
          <p:cNvPr id="23" name="Content Placeholder 2"/>
          <p:cNvSpPr txBox="1">
            <a:spLocks/>
          </p:cNvSpPr>
          <p:nvPr/>
        </p:nvSpPr>
        <p:spPr>
          <a:xfrm>
            <a:off x="433173" y="1741975"/>
            <a:ext cx="4389120" cy="379525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t>LGBT+ survivors share similar forms of domestic abuse as their heterosexual/cis peers and experience abuse from both intimate partners and family members.</a:t>
            </a:r>
          </a:p>
          <a:p>
            <a:r>
              <a:rPr lang="en-GB" sz="1800" dirty="0"/>
              <a:t>LGBT+ people’s experiences and tactics of abuse are frequently linked to their sexual orientation and gender identity.</a:t>
            </a:r>
          </a:p>
          <a:p>
            <a:r>
              <a:rPr lang="en-GB" sz="1800" dirty="0"/>
              <a:t>LGBT+ survivors are not a homogenous group. Experiences of abuse differ across the subgroups. </a:t>
            </a:r>
          </a:p>
          <a:p>
            <a:endParaRPr lang="en-GB" sz="1800" dirty="0"/>
          </a:p>
        </p:txBody>
      </p:sp>
      <p:pic>
        <p:nvPicPr>
          <p:cNvPr id="25" name="Picture 24">
            <a:extLst>
              <a:ext uri="{FF2B5EF4-FFF2-40B4-BE49-F238E27FC236}">
                <a16:creationId xmlns:a16="http://schemas.microsoft.com/office/drawing/2014/main" id="{B8D40A54-3C62-4D8C-8C33-D3A52A55CF4A}"/>
              </a:ext>
            </a:extLst>
          </p:cNvPr>
          <p:cNvPicPr>
            <a:picLocks noChangeAspect="1"/>
          </p:cNvPicPr>
          <p:nvPr/>
        </p:nvPicPr>
        <p:blipFill>
          <a:blip r:embed="rId12"/>
          <a:stretch>
            <a:fillRect/>
          </a:stretch>
        </p:blipFill>
        <p:spPr>
          <a:xfrm>
            <a:off x="6316214" y="1373352"/>
            <a:ext cx="4175762" cy="2916405"/>
          </a:xfrm>
          <a:prstGeom prst="rect">
            <a:avLst/>
          </a:prstGeom>
        </p:spPr>
      </p:pic>
      <p:sp>
        <p:nvSpPr>
          <p:cNvPr id="26" name="Footer PlaceHolder 3"/>
          <p:cNvSpPr>
            <a:spLocks noGrp="1"/>
          </p:cNvSpPr>
          <p:nvPr>
            <p:ph type="ftr" sz="quarter" idx="11"/>
          </p:nvPr>
        </p:nvSpPr>
        <p:spPr>
          <a:xfrm>
            <a:off x="5061132" y="4337491"/>
            <a:ext cx="5901459" cy="274320"/>
          </a:xfrm>
        </p:spPr>
        <p:txBody>
          <a:bodyPr>
            <a:normAutofit/>
          </a:bodyPr>
          <a:lstStyle/>
          <a:p>
            <a:pPr>
              <a:spcAft>
                <a:spcPts val="600"/>
              </a:spcAft>
            </a:pPr>
            <a:r>
              <a:rPr lang="en-US" dirty="0"/>
              <a:t>Graph Source: Galop  </a:t>
            </a:r>
          </a:p>
        </p:txBody>
      </p:sp>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11905" y="588432"/>
            <a:ext cx="880551" cy="880551"/>
          </a:xfrm>
          <a:prstGeom prst="rect">
            <a:avLst/>
          </a:prstGeom>
        </p:spPr>
      </p:pic>
    </p:spTree>
    <p:extLst>
      <p:ext uri="{BB962C8B-B14F-4D97-AF65-F5344CB8AC3E}">
        <p14:creationId xmlns:p14="http://schemas.microsoft.com/office/powerpoint/2010/main" val="18669389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6" name="Picture 25">
            <a:extLst>
              <a:ext uri="{FF2B5EF4-FFF2-40B4-BE49-F238E27FC236}">
                <a16:creationId xmlns:a16="http://schemas.microsoft.com/office/drawing/2014/main" id="{A5F8D255-2A77-4C0A-9185-08DDA7302937}"/>
              </a:ext>
            </a:extLst>
          </p:cNvPr>
          <p:cNvPicPr>
            <a:picLocks noChangeAspect="1"/>
          </p:cNvPicPr>
          <p:nvPr/>
        </p:nvPicPr>
        <p:blipFill>
          <a:blip r:embed="rId11"/>
          <a:stretch>
            <a:fillRect/>
          </a:stretch>
        </p:blipFill>
        <p:spPr>
          <a:xfrm>
            <a:off x="5199222" y="675832"/>
            <a:ext cx="5481542" cy="4543125"/>
          </a:xfrm>
          <a:prstGeom prst="rect">
            <a:avLst/>
          </a:prstGeom>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4" name="Title 1"/>
          <p:cNvSpPr txBox="1">
            <a:spLocks/>
          </p:cNvSpPr>
          <p:nvPr/>
        </p:nvSpPr>
        <p:spPr>
          <a:xfrm>
            <a:off x="379615" y="399010"/>
            <a:ext cx="4389120" cy="1350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latin typeface="+mn-lt"/>
              </a:rPr>
              <a:t>Barriers in access to services</a:t>
            </a:r>
          </a:p>
        </p:txBody>
      </p:sp>
      <p:sp>
        <p:nvSpPr>
          <p:cNvPr id="25" name="Content Placeholder 2"/>
          <p:cNvSpPr txBox="1">
            <a:spLocks/>
          </p:cNvSpPr>
          <p:nvPr/>
        </p:nvSpPr>
        <p:spPr>
          <a:xfrm>
            <a:off x="379616" y="1826683"/>
            <a:ext cx="4389120" cy="3784408"/>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t>LGBT+ survivors face distinct systemic and personal barriers in accessing services, due to their sexual orientation and gender identity.</a:t>
            </a:r>
          </a:p>
          <a:p>
            <a:r>
              <a:rPr lang="en-GB" sz="2000" dirty="0"/>
              <a:t>LGBT+ domestic abuse is vastly underreported and under-recorded</a:t>
            </a:r>
          </a:p>
          <a:p>
            <a:r>
              <a:rPr lang="en-GB" sz="2000" dirty="0"/>
              <a:t>LGBT+ survivors are disproportionally underrepresented in voluntary and statutory, including criminal justice services.</a:t>
            </a:r>
          </a:p>
        </p:txBody>
      </p:sp>
      <p:sp>
        <p:nvSpPr>
          <p:cNvPr id="27" name="Footer PlaceHolder 3"/>
          <p:cNvSpPr>
            <a:spLocks noGrp="1"/>
          </p:cNvSpPr>
          <p:nvPr>
            <p:ph type="ftr" sz="quarter" idx="11"/>
          </p:nvPr>
        </p:nvSpPr>
        <p:spPr>
          <a:xfrm>
            <a:off x="5199222" y="4949925"/>
            <a:ext cx="4106797" cy="274320"/>
          </a:xfrm>
        </p:spPr>
        <p:txBody>
          <a:bodyPr>
            <a:normAutofit/>
          </a:bodyPr>
          <a:lstStyle/>
          <a:p>
            <a:pPr>
              <a:spcAft>
                <a:spcPts val="600"/>
              </a:spcAft>
            </a:pPr>
            <a:r>
              <a:rPr lang="en-US" dirty="0"/>
              <a:t>Graph Source: Stonewall housing </a:t>
            </a:r>
          </a:p>
        </p:txBody>
      </p:sp>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82277" y="574981"/>
            <a:ext cx="880551" cy="880551"/>
          </a:xfrm>
          <a:prstGeom prst="rect">
            <a:avLst/>
          </a:prstGeom>
        </p:spPr>
      </p:pic>
    </p:spTree>
    <p:extLst>
      <p:ext uri="{BB962C8B-B14F-4D97-AF65-F5344CB8AC3E}">
        <p14:creationId xmlns:p14="http://schemas.microsoft.com/office/powerpoint/2010/main" val="26093574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txBox="1">
            <a:spLocks/>
          </p:cNvSpPr>
          <p:nvPr/>
        </p:nvSpPr>
        <p:spPr>
          <a:xfrm>
            <a:off x="1024128" y="459318"/>
            <a:ext cx="10143744" cy="6630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latin typeface="+mn-lt"/>
              </a:rPr>
              <a:t>Key trends in access to services</a:t>
            </a:r>
          </a:p>
        </p:txBody>
      </p:sp>
      <p:sp>
        <p:nvSpPr>
          <p:cNvPr id="23" name="Content Placeholder 2"/>
          <p:cNvSpPr txBox="1">
            <a:spLocks/>
          </p:cNvSpPr>
          <p:nvPr/>
        </p:nvSpPr>
        <p:spPr>
          <a:xfrm>
            <a:off x="407406" y="1182672"/>
            <a:ext cx="11280618" cy="43545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800" b="1" dirty="0"/>
              <a:t>Age:</a:t>
            </a:r>
            <a:endParaRPr lang="en-GB" sz="1800" dirty="0"/>
          </a:p>
          <a:p>
            <a:pPr algn="l"/>
            <a:r>
              <a:rPr lang="en-GB" sz="1800" dirty="0"/>
              <a:t>Under 24 and those over 65 are not accessing support with the same rate as other age groups.</a:t>
            </a:r>
          </a:p>
          <a:p>
            <a:pPr algn="l"/>
            <a:r>
              <a:rPr lang="en-GB" sz="1800" dirty="0"/>
              <a:t>Under 24 are more likely to use remote services such as phone helpline. </a:t>
            </a:r>
          </a:p>
          <a:p>
            <a:pPr algn="l"/>
            <a:r>
              <a:rPr lang="en-GB" sz="1800" dirty="0"/>
              <a:t>Over 65 are more likely to experience barriers associated with health status, and disclose higher additional risks and vulnerabilities in comparison to other age groups.</a:t>
            </a:r>
          </a:p>
          <a:p>
            <a:pPr algn="l"/>
            <a:r>
              <a:rPr lang="en-GB" sz="1800" b="1" dirty="0"/>
              <a:t>Gender of survivors and perpetrators: </a:t>
            </a:r>
            <a:endParaRPr lang="en-GB" sz="1800" dirty="0"/>
          </a:p>
          <a:p>
            <a:pPr algn="l"/>
            <a:r>
              <a:rPr lang="en-GB" sz="1800" dirty="0"/>
              <a:t>In most cases services supported higher numbers of male clients over other genders.</a:t>
            </a:r>
          </a:p>
          <a:p>
            <a:pPr algn="l"/>
            <a:r>
              <a:rPr lang="en-GB" sz="1800" dirty="0"/>
              <a:t>Female survivors are more likely than male clients to use remote services such as phone helpline and access mainstream/generic domestic abuse services. </a:t>
            </a:r>
          </a:p>
          <a:p>
            <a:pPr algn="l"/>
            <a:r>
              <a:rPr lang="en-GB" sz="1800" dirty="0"/>
              <a:t>LGBT+ survivors of all genders largely disclose abuse from a male perpetrator.</a:t>
            </a:r>
          </a:p>
          <a:p>
            <a:pPr algn="l"/>
            <a:r>
              <a:rPr lang="en-GB" sz="1800" dirty="0"/>
              <a:t>Male survivors mainly disclose abuse by a male perpetrator, female survivors disclose abuse by both male and female perpetrators.</a:t>
            </a:r>
          </a:p>
          <a:p>
            <a:pPr algn="l"/>
            <a:endParaRPr lang="en-GB" sz="1800" dirty="0"/>
          </a:p>
        </p:txBody>
      </p:sp>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07473" y="518431"/>
            <a:ext cx="880551" cy="880551"/>
          </a:xfrm>
          <a:prstGeom prst="rect">
            <a:avLst/>
          </a:prstGeom>
        </p:spPr>
      </p:pic>
      <p:sp>
        <p:nvSpPr>
          <p:cNvPr id="25" name="Footer PlaceHolder 3"/>
          <p:cNvSpPr>
            <a:spLocks noGrp="1"/>
          </p:cNvSpPr>
          <p:nvPr>
            <p:ph type="ftr" sz="quarter" idx="11"/>
          </p:nvPr>
        </p:nvSpPr>
        <p:spPr>
          <a:xfrm>
            <a:off x="5684904" y="5265467"/>
            <a:ext cx="5901459" cy="274320"/>
          </a:xfrm>
        </p:spPr>
        <p:txBody>
          <a:bodyPr>
            <a:normAutofit/>
          </a:bodyPr>
          <a:lstStyle/>
          <a:p>
            <a:pPr>
              <a:spcAft>
                <a:spcPts val="600"/>
              </a:spcAft>
            </a:pPr>
            <a:r>
              <a:rPr lang="en-US" dirty="0"/>
              <a:t>Graph Source: Galop  </a:t>
            </a:r>
          </a:p>
        </p:txBody>
      </p:sp>
    </p:spTree>
    <p:extLst>
      <p:ext uri="{BB962C8B-B14F-4D97-AF65-F5344CB8AC3E}">
        <p14:creationId xmlns:p14="http://schemas.microsoft.com/office/powerpoint/2010/main" val="29349742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txBox="1">
            <a:spLocks/>
          </p:cNvSpPr>
          <p:nvPr/>
        </p:nvSpPr>
        <p:spPr>
          <a:xfrm>
            <a:off x="316650" y="459318"/>
            <a:ext cx="11495734" cy="6630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latin typeface="+mn-lt"/>
              </a:rPr>
              <a:t>Key trends in access to services</a:t>
            </a:r>
          </a:p>
        </p:txBody>
      </p:sp>
      <p:sp>
        <p:nvSpPr>
          <p:cNvPr id="23" name="Content Placeholder 2"/>
          <p:cNvSpPr txBox="1">
            <a:spLocks/>
          </p:cNvSpPr>
          <p:nvPr/>
        </p:nvSpPr>
        <p:spPr>
          <a:xfrm>
            <a:off x="417547" y="1182672"/>
            <a:ext cx="11288584" cy="3748888"/>
          </a:xfrm>
          <a:prstGeom prst="rect">
            <a:avLst/>
          </a:prstGeom>
        </p:spPr>
        <p:txBody>
          <a:bodyPr vert="horz" lIns="91440" tIns="45720" rIns="91440" bIns="45720" rtlCol="0" anchor="ctr">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300" b="1" dirty="0"/>
              <a:t>Trans identity:</a:t>
            </a:r>
            <a:endParaRPr lang="en-GB" sz="3300" dirty="0"/>
          </a:p>
          <a:p>
            <a:pPr algn="l"/>
            <a:r>
              <a:rPr lang="en-GB" sz="3300" dirty="0"/>
              <a:t>Trans survivors are significantly more likely to access LGBT+ specialist support over mainstream/generic domestic abuse service.</a:t>
            </a:r>
          </a:p>
          <a:p>
            <a:pPr algn="l"/>
            <a:r>
              <a:rPr lang="en-GB" sz="3300" dirty="0"/>
              <a:t>Trans survivors are more likely to disclose abuse by family members compared to cisgender LGBT+ survivors.</a:t>
            </a:r>
          </a:p>
          <a:p>
            <a:pPr algn="l"/>
            <a:r>
              <a:rPr lang="en-GB" sz="3300" dirty="0"/>
              <a:t>Trans survivors may be denied support due to gaps in policy, anti-trans prejudice, or they can be turned away because of their gender history.</a:t>
            </a:r>
          </a:p>
          <a:p>
            <a:pPr algn="l"/>
            <a:r>
              <a:rPr lang="en-GB" sz="3300" b="1" dirty="0"/>
              <a:t>Additional risks and vulnerabilities:</a:t>
            </a:r>
            <a:endParaRPr lang="en-GB" sz="3300" dirty="0"/>
          </a:p>
          <a:p>
            <a:pPr algn="l"/>
            <a:r>
              <a:rPr lang="en-GB" sz="3300" dirty="0"/>
              <a:t>At a minimum, one in three LGBT+ survivors disclosed one form of disability.</a:t>
            </a:r>
          </a:p>
          <a:p>
            <a:pPr algn="l"/>
            <a:r>
              <a:rPr lang="en-GB" sz="3300" dirty="0"/>
              <a:t>By the time they access services, LGBT+ survivors are more likely, than their non-LGBT+ peers to present with complex and additional needs, such as mental health issues, issues related to alcohol and drugs misuse, mobility or long-term health problems such as living with HIV/AIDS.</a:t>
            </a:r>
          </a:p>
          <a:p>
            <a:pPr algn="l"/>
            <a:r>
              <a:rPr lang="en-GB" sz="3300" dirty="0"/>
              <a:t>In comparison to non-LGBT+ peers, LGBT+ survivors are twice as likely to have self-harmed, are more likely to be abused by multiple perpetrators, and disclose experiences of historical abuse by a family member.</a:t>
            </a:r>
          </a:p>
          <a:p>
            <a:pPr algn="l"/>
            <a:endParaRPr lang="en-GB" sz="1800" dirty="0"/>
          </a:p>
        </p:txBody>
      </p:sp>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25580" y="503141"/>
            <a:ext cx="880551" cy="880551"/>
          </a:xfrm>
          <a:prstGeom prst="rect">
            <a:avLst/>
          </a:prstGeom>
        </p:spPr>
      </p:pic>
    </p:spTree>
    <p:extLst>
      <p:ext uri="{BB962C8B-B14F-4D97-AF65-F5344CB8AC3E}">
        <p14:creationId xmlns:p14="http://schemas.microsoft.com/office/powerpoint/2010/main" val="781907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36059" y="568915"/>
            <a:ext cx="10656916" cy="1323439"/>
          </a:xfrm>
          <a:prstGeom prst="rect">
            <a:avLst/>
          </a:prstGeom>
          <a:noFill/>
        </p:spPr>
        <p:txBody>
          <a:bodyPr wrap="square" rtlCol="0">
            <a:spAutoFit/>
          </a:bodyPr>
          <a:lstStyle/>
          <a:p>
            <a:pPr algn="ctr"/>
            <a:r>
              <a:rPr lang="en-GB" sz="4000" b="1" dirty="0"/>
              <a:t>Welcome</a:t>
            </a:r>
          </a:p>
          <a:p>
            <a:pPr algn="ctr"/>
            <a:endParaRPr lang="en-GB" sz="4000" b="1" dirty="0"/>
          </a:p>
        </p:txBody>
      </p:sp>
      <p:sp>
        <p:nvSpPr>
          <p:cNvPr id="12" name="TextBox 11"/>
          <p:cNvSpPr txBox="1"/>
          <p:nvPr/>
        </p:nvSpPr>
        <p:spPr>
          <a:xfrm>
            <a:off x="736059" y="2021521"/>
            <a:ext cx="10656916" cy="1323439"/>
          </a:xfrm>
          <a:prstGeom prst="rect">
            <a:avLst/>
          </a:prstGeom>
          <a:noFill/>
        </p:spPr>
        <p:txBody>
          <a:bodyPr wrap="square" rtlCol="0">
            <a:spAutoFit/>
          </a:bodyPr>
          <a:lstStyle/>
          <a:p>
            <a:pPr algn="ctr"/>
            <a:r>
              <a:rPr lang="en-GB" sz="4000" dirty="0"/>
              <a:t>Alan Billings</a:t>
            </a:r>
          </a:p>
          <a:p>
            <a:pPr algn="ctr"/>
            <a:r>
              <a:rPr lang="en-GB" sz="4000" i="1" dirty="0"/>
              <a:t>South Yorkshire Police and Crime Commissioner</a:t>
            </a:r>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218" name="Picture 2" descr="https://southyorkshire-pcc.gov.uk/img/2018/11/sypcc-logo.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41298" y="4063411"/>
            <a:ext cx="3046437" cy="1296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5109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txBox="1">
            <a:spLocks/>
          </p:cNvSpPr>
          <p:nvPr/>
        </p:nvSpPr>
        <p:spPr>
          <a:xfrm>
            <a:off x="316650" y="459317"/>
            <a:ext cx="11495733" cy="6630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latin typeface="+mn-lt"/>
              </a:rPr>
              <a:t>Key trends in access to services</a:t>
            </a:r>
          </a:p>
        </p:txBody>
      </p:sp>
      <p:sp>
        <p:nvSpPr>
          <p:cNvPr id="23" name="Content Placeholder 2"/>
          <p:cNvSpPr txBox="1">
            <a:spLocks/>
          </p:cNvSpPr>
          <p:nvPr/>
        </p:nvSpPr>
        <p:spPr>
          <a:xfrm>
            <a:off x="316648" y="1122364"/>
            <a:ext cx="11495735" cy="386282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dirty="0"/>
              <a:t>Race and ethnicity:</a:t>
            </a:r>
            <a:endParaRPr lang="en-GB" dirty="0"/>
          </a:p>
          <a:p>
            <a:pPr algn="l"/>
            <a:r>
              <a:rPr lang="en-GB" dirty="0"/>
              <a:t>LGBT+ BME survivors are significantly more likely to access LGBT+ specialist support over mainstream/generic domestic abuse services.</a:t>
            </a:r>
          </a:p>
          <a:p>
            <a:pPr algn="l"/>
            <a:r>
              <a:rPr lang="en-GB" dirty="0"/>
              <a:t>BME people are at a disproportionate risk of abuse from family members in comparison to clients with white background. </a:t>
            </a:r>
          </a:p>
          <a:p>
            <a:pPr algn="l"/>
            <a:r>
              <a:rPr lang="en-GB" dirty="0"/>
              <a:t>LGBT+ BME people’s experiences of reaching out to services may be compounded by intersection of racism, homophobia and transphobia.</a:t>
            </a:r>
            <a:endParaRPr lang="en-GB" sz="1800" dirty="0"/>
          </a:p>
        </p:txBody>
      </p:sp>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99916" y="482583"/>
            <a:ext cx="880551" cy="880551"/>
          </a:xfrm>
          <a:prstGeom prst="rect">
            <a:avLst/>
          </a:prstGeom>
        </p:spPr>
      </p:pic>
    </p:spTree>
    <p:extLst>
      <p:ext uri="{BB962C8B-B14F-4D97-AF65-F5344CB8AC3E}">
        <p14:creationId xmlns:p14="http://schemas.microsoft.com/office/powerpoint/2010/main" val="5523775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48130" y="386542"/>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8131" y="386542"/>
            <a:ext cx="3814188" cy="5212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le 1"/>
          <p:cNvSpPr txBox="1">
            <a:spLocks/>
          </p:cNvSpPr>
          <p:nvPr/>
        </p:nvSpPr>
        <p:spPr>
          <a:xfrm>
            <a:off x="348127" y="386542"/>
            <a:ext cx="3814191" cy="524478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rgbClr val="FFFFFF"/>
                </a:solidFill>
                <a:latin typeface="+mn-lt"/>
              </a:rPr>
              <a:t>Recommendations</a:t>
            </a:r>
          </a:p>
        </p:txBody>
      </p:sp>
      <p:sp>
        <p:nvSpPr>
          <p:cNvPr id="24" name="Content Placeholder 2"/>
          <p:cNvSpPr txBox="1">
            <a:spLocks/>
          </p:cNvSpPr>
          <p:nvPr/>
        </p:nvSpPr>
        <p:spPr>
          <a:xfrm>
            <a:off x="4229100" y="386542"/>
            <a:ext cx="7323992" cy="4618877"/>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600" dirty="0"/>
              <a:t>Ask about sexuality and gender identity. </a:t>
            </a:r>
          </a:p>
          <a:p>
            <a:pPr algn="l"/>
            <a:r>
              <a:rPr lang="en-GB" sz="1600" dirty="0"/>
              <a:t>Access training on how and when to ask about sexuality and gender identity</a:t>
            </a:r>
          </a:p>
          <a:p>
            <a:pPr algn="l"/>
            <a:r>
              <a:rPr lang="en-GB" sz="1600" dirty="0"/>
              <a:t>Build knowledge and capacity to meet the needs of diverse LGBT+ victims and survivors. </a:t>
            </a:r>
          </a:p>
          <a:p>
            <a:pPr algn="l"/>
            <a:r>
              <a:rPr lang="en-GB" sz="1600" dirty="0"/>
              <a:t>Apply a nuanced approach and develop support which is person-centred, recognising different and intersectional needs of survivors.</a:t>
            </a:r>
          </a:p>
          <a:p>
            <a:pPr algn="l"/>
            <a:r>
              <a:rPr lang="en-GB" sz="1600" dirty="0"/>
              <a:t>Recognise additional barriers in access to services and increase “welcome” for young and elderly LGBT+ survivors, trans survivors and those LGBT+ with a BME background. </a:t>
            </a:r>
          </a:p>
          <a:p>
            <a:pPr algn="l"/>
            <a:r>
              <a:rPr lang="en-GB" sz="1600" dirty="0"/>
              <a:t>Be clear on what support you offer. </a:t>
            </a:r>
          </a:p>
          <a:p>
            <a:pPr algn="l"/>
            <a:r>
              <a:rPr lang="en-GB" sz="1600" dirty="0"/>
              <a:t>Establish close links with relevant local services, be able to signpost and make informed referrals. </a:t>
            </a:r>
          </a:p>
          <a:p>
            <a:pPr algn="l"/>
            <a:r>
              <a:rPr lang="en-GB" sz="1600" dirty="0"/>
              <a:t>Services should also consider facilitating mutual support and other opportunities such as reciprocal training and awareness raising.</a:t>
            </a:r>
            <a:endParaRPr lang="en-US" sz="1600" dirty="0"/>
          </a:p>
        </p:txBody>
      </p:sp>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31173" y="465992"/>
            <a:ext cx="880551" cy="880551"/>
          </a:xfrm>
          <a:prstGeom prst="rect">
            <a:avLst/>
          </a:prstGeom>
        </p:spPr>
      </p:pic>
    </p:spTree>
    <p:extLst>
      <p:ext uri="{BB962C8B-B14F-4D97-AF65-F5344CB8AC3E}">
        <p14:creationId xmlns:p14="http://schemas.microsoft.com/office/powerpoint/2010/main" val="3749335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36059" y="568915"/>
            <a:ext cx="10656916" cy="1323439"/>
          </a:xfrm>
          <a:prstGeom prst="rect">
            <a:avLst/>
          </a:prstGeom>
          <a:noFill/>
        </p:spPr>
        <p:txBody>
          <a:bodyPr wrap="square" rtlCol="0">
            <a:spAutoFit/>
          </a:bodyPr>
          <a:lstStyle/>
          <a:p>
            <a:pPr algn="ctr"/>
            <a:r>
              <a:rPr lang="en-GB" sz="4000" b="1" dirty="0"/>
              <a:t>Session 2: Keynote Presentations</a:t>
            </a:r>
          </a:p>
          <a:p>
            <a:pPr algn="ctr"/>
            <a:endParaRPr lang="en-GB" sz="4000" b="1" dirty="0"/>
          </a:p>
        </p:txBody>
      </p:sp>
      <p:sp>
        <p:nvSpPr>
          <p:cNvPr id="12" name="TextBox 11"/>
          <p:cNvSpPr txBox="1"/>
          <p:nvPr/>
        </p:nvSpPr>
        <p:spPr>
          <a:xfrm>
            <a:off x="736059" y="2137685"/>
            <a:ext cx="10656916" cy="1323439"/>
          </a:xfrm>
          <a:prstGeom prst="rect">
            <a:avLst/>
          </a:prstGeom>
          <a:noFill/>
        </p:spPr>
        <p:txBody>
          <a:bodyPr wrap="square" rtlCol="0">
            <a:spAutoFit/>
          </a:bodyPr>
          <a:lstStyle/>
          <a:p>
            <a:pPr algn="ctr"/>
            <a:r>
              <a:rPr lang="en-GB" sz="4000" dirty="0"/>
              <a:t>James </a:t>
            </a:r>
            <a:r>
              <a:rPr lang="en-GB" sz="4000" dirty="0" err="1"/>
              <a:t>Henshall</a:t>
            </a:r>
            <a:r>
              <a:rPr lang="en-GB" sz="4000" dirty="0"/>
              <a:t> </a:t>
            </a:r>
          </a:p>
          <a:p>
            <a:pPr algn="ctr"/>
            <a:r>
              <a:rPr lang="en-GB" sz="4000" i="1" dirty="0"/>
              <a:t>Irwin Mitchell </a:t>
            </a:r>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266" name="Picture 2" descr="Image result for irwin mitchell"/>
          <p:cNvPicPr>
            <a:picLocks noChangeAspect="1" noChangeArrowheads="1"/>
          </p:cNvPicPr>
          <p:nvPr/>
        </p:nvPicPr>
        <p:blipFill rotWithShape="1">
          <a:blip r:embed="rId11">
            <a:extLst>
              <a:ext uri="{28A0092B-C50C-407E-A947-70E740481C1C}">
                <a14:useLocalDpi xmlns:a14="http://schemas.microsoft.com/office/drawing/2010/main" val="0"/>
              </a:ext>
            </a:extLst>
          </a:blip>
          <a:srcRect t="29018" b="30400"/>
          <a:stretch/>
        </p:blipFill>
        <p:spPr bwMode="auto">
          <a:xfrm>
            <a:off x="3620999" y="3961800"/>
            <a:ext cx="4949998" cy="1296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7478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12" cstate="print">
            <a:extLst>
              <a:ext uri="{28A0092B-C50C-407E-A947-70E740481C1C}">
                <a14:useLocalDpi xmlns:a14="http://schemas.microsoft.com/office/drawing/2010/main" val="0"/>
              </a:ext>
            </a:extLst>
          </a:blip>
          <a:srcRect l="6615" t="36411" r="6554" b="7435"/>
          <a:stretch/>
        </p:blipFill>
        <p:spPr>
          <a:xfrm>
            <a:off x="3264901" y="445067"/>
            <a:ext cx="5599232" cy="5119968"/>
          </a:xfrm>
          <a:prstGeom prst="rect">
            <a:avLst/>
          </a:prstGeom>
        </p:spPr>
      </p:pic>
    </p:spTree>
    <p:extLst>
      <p:ext uri="{BB962C8B-B14F-4D97-AF65-F5344CB8AC3E}">
        <p14:creationId xmlns:p14="http://schemas.microsoft.com/office/powerpoint/2010/main" val="21910498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36059" y="568915"/>
            <a:ext cx="10656916" cy="1323439"/>
          </a:xfrm>
          <a:prstGeom prst="rect">
            <a:avLst/>
          </a:prstGeom>
          <a:noFill/>
        </p:spPr>
        <p:txBody>
          <a:bodyPr wrap="square" rtlCol="0">
            <a:spAutoFit/>
          </a:bodyPr>
          <a:lstStyle/>
          <a:p>
            <a:pPr algn="ctr"/>
            <a:r>
              <a:rPr lang="en-GB" sz="4000" b="1" dirty="0"/>
              <a:t>Session 2: Keynote Presentations</a:t>
            </a:r>
          </a:p>
          <a:p>
            <a:pPr algn="ctr"/>
            <a:endParaRPr lang="en-GB" sz="4000" b="1" dirty="0"/>
          </a:p>
        </p:txBody>
      </p:sp>
      <p:sp>
        <p:nvSpPr>
          <p:cNvPr id="12" name="TextBox 11"/>
          <p:cNvSpPr txBox="1"/>
          <p:nvPr/>
        </p:nvSpPr>
        <p:spPr>
          <a:xfrm>
            <a:off x="736059" y="2021521"/>
            <a:ext cx="10656916" cy="1938992"/>
          </a:xfrm>
          <a:prstGeom prst="rect">
            <a:avLst/>
          </a:prstGeom>
          <a:noFill/>
        </p:spPr>
        <p:txBody>
          <a:bodyPr wrap="square" rtlCol="0">
            <a:spAutoFit/>
          </a:bodyPr>
          <a:lstStyle/>
          <a:p>
            <a:pPr algn="ctr"/>
            <a:r>
              <a:rPr lang="en-GB" sz="4000" dirty="0"/>
              <a:t>Elly Sinclair and Heather Paterson</a:t>
            </a:r>
          </a:p>
          <a:p>
            <a:pPr algn="ctr"/>
            <a:r>
              <a:rPr lang="en-GB" sz="4000" i="1" dirty="0"/>
              <a:t>LGBT+ Domestic Abuse Development Workers</a:t>
            </a:r>
          </a:p>
          <a:p>
            <a:pPr algn="ctr"/>
            <a:r>
              <a:rPr lang="en-GB" sz="4000" i="1" dirty="0"/>
              <a:t>SAYiT</a:t>
            </a:r>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6517" y="4195884"/>
            <a:ext cx="1296000" cy="12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 name="Rectangle 20"/>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2"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070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316650" y="568915"/>
            <a:ext cx="11495734" cy="707886"/>
          </a:xfrm>
          <a:prstGeom prst="rect">
            <a:avLst/>
          </a:prstGeom>
          <a:noFill/>
        </p:spPr>
        <p:txBody>
          <a:bodyPr wrap="square" rtlCol="0">
            <a:spAutoFit/>
          </a:bodyPr>
          <a:lstStyle/>
          <a:p>
            <a:pPr algn="ctr"/>
            <a:r>
              <a:rPr lang="en-GB" sz="4000" b="1" dirty="0"/>
              <a:t>Call It Out Project: Work so far</a:t>
            </a:r>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1" name="Rectangle 20"/>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2"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775660" y="1453348"/>
            <a:ext cx="10850284" cy="2677656"/>
          </a:xfrm>
          <a:prstGeom prst="rect">
            <a:avLst/>
          </a:prstGeom>
          <a:noFill/>
        </p:spPr>
        <p:txBody>
          <a:bodyPr wrap="square" numCol="2" rtlCol="0">
            <a:spAutoFit/>
          </a:bodyPr>
          <a:lstStyle/>
          <a:p>
            <a:r>
              <a:rPr lang="en-GB" sz="2400" b="1" u="sng" dirty="0"/>
              <a:t>Service Providers:</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Meeting key partners / networks</a:t>
            </a:r>
          </a:p>
          <a:p>
            <a:pPr marL="457200" indent="-457200">
              <a:buFont typeface="Arial" panose="020B0604020202020204" pitchFamily="34" charset="0"/>
              <a:buChar char="•"/>
            </a:pPr>
            <a:r>
              <a:rPr lang="en-GB" sz="2400" dirty="0"/>
              <a:t>LGBT+ awareness training</a:t>
            </a:r>
          </a:p>
          <a:p>
            <a:pPr marL="457200" indent="-457200">
              <a:buFont typeface="Arial" panose="020B0604020202020204" pitchFamily="34" charset="0"/>
              <a:buChar char="•"/>
            </a:pPr>
            <a:r>
              <a:rPr lang="en-GB" sz="2400" dirty="0"/>
              <a:t>Webpage &amp; resources</a:t>
            </a:r>
          </a:p>
          <a:p>
            <a:endParaRPr lang="en-GB" sz="2400" dirty="0"/>
          </a:p>
          <a:p>
            <a:endParaRPr lang="en-GB" sz="2400" dirty="0"/>
          </a:p>
          <a:p>
            <a:r>
              <a:rPr lang="en-GB" sz="2400" b="1" u="sng" dirty="0"/>
              <a:t>LGBT+ Community</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Service user advisory group</a:t>
            </a:r>
          </a:p>
          <a:p>
            <a:pPr marL="457200" indent="-457200">
              <a:buFont typeface="Arial" panose="020B0604020202020204" pitchFamily="34" charset="0"/>
              <a:buChar char="•"/>
            </a:pPr>
            <a:r>
              <a:rPr lang="en-GB" sz="2400" dirty="0"/>
              <a:t>Community consultations</a:t>
            </a:r>
          </a:p>
          <a:p>
            <a:pPr marL="457200" indent="-457200">
              <a:buFont typeface="Arial" panose="020B0604020202020204" pitchFamily="34" charset="0"/>
              <a:buChar char="•"/>
            </a:pPr>
            <a:r>
              <a:rPr lang="en-GB" sz="2400" dirty="0"/>
              <a:t>Pride events</a:t>
            </a:r>
          </a:p>
          <a:p>
            <a:endParaRPr lang="en-GB" sz="2400" dirty="0"/>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3350" y="562858"/>
            <a:ext cx="867912" cy="720000"/>
          </a:xfrm>
          <a:prstGeom prst="rect">
            <a:avLst/>
          </a:prstGeom>
        </p:spPr>
      </p:pic>
      <p:pic>
        <p:nvPicPr>
          <p:cNvPr id="3074" name="Picture 2" descr="Imag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21150" y="3459208"/>
            <a:ext cx="192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94681" y="3471325"/>
            <a:ext cx="192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81078" y="3471325"/>
            <a:ext cx="108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o photo description availabl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309784" y="3472870"/>
            <a:ext cx="10185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may contain: one or more peopl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984188" y="3459208"/>
            <a:ext cx="10185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may contain: text"/>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788269" y="3459208"/>
            <a:ext cx="1020568"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rotWithShape="1">
          <a:blip r:embed="rId18"/>
          <a:srcRect l="25159" t="10177" r="26032"/>
          <a:stretch/>
        </p:blipFill>
        <p:spPr>
          <a:xfrm>
            <a:off x="775660" y="3491968"/>
            <a:ext cx="1391086" cy="1440000"/>
          </a:xfrm>
          <a:prstGeom prst="rect">
            <a:avLst/>
          </a:prstGeom>
        </p:spPr>
      </p:pic>
    </p:spTree>
    <p:extLst>
      <p:ext uri="{BB962C8B-B14F-4D97-AF65-F5344CB8AC3E}">
        <p14:creationId xmlns:p14="http://schemas.microsoft.com/office/powerpoint/2010/main" val="13832592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316650" y="568915"/>
            <a:ext cx="11495734" cy="707886"/>
          </a:xfrm>
          <a:prstGeom prst="rect">
            <a:avLst/>
          </a:prstGeom>
          <a:noFill/>
        </p:spPr>
        <p:txBody>
          <a:bodyPr wrap="square" rtlCol="0">
            <a:spAutoFit/>
          </a:bodyPr>
          <a:lstStyle/>
          <a:p>
            <a:pPr algn="ctr"/>
            <a:r>
              <a:rPr lang="en-GB" sz="4000" b="1" dirty="0"/>
              <a:t>Call It Out Project: Future Work</a:t>
            </a:r>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1" name="Rectangle 20"/>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2"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3350" y="562858"/>
            <a:ext cx="867912" cy="720000"/>
          </a:xfrm>
          <a:prstGeom prst="rect">
            <a:avLst/>
          </a:prstGeom>
        </p:spPr>
      </p:pic>
      <p:sp>
        <p:nvSpPr>
          <p:cNvPr id="20" name="TextBox 19">
            <a:extLst>
              <a:ext uri="{FF2B5EF4-FFF2-40B4-BE49-F238E27FC236}">
                <a16:creationId xmlns:a16="http://schemas.microsoft.com/office/drawing/2014/main" id="{306198A7-B2B9-4127-B7ED-B7B677ED8E48}"/>
              </a:ext>
            </a:extLst>
          </p:cNvPr>
          <p:cNvSpPr txBox="1"/>
          <p:nvPr/>
        </p:nvSpPr>
        <p:spPr>
          <a:xfrm>
            <a:off x="750606" y="1650873"/>
            <a:ext cx="10850284" cy="4524315"/>
          </a:xfrm>
          <a:prstGeom prst="rect">
            <a:avLst/>
          </a:prstGeom>
          <a:noFill/>
        </p:spPr>
        <p:txBody>
          <a:bodyPr wrap="square" numCol="2" rtlCol="0">
            <a:spAutoFit/>
          </a:bodyPr>
          <a:lstStyle/>
          <a:p>
            <a:r>
              <a:rPr lang="en-GB" sz="2000" b="1" u="sng" dirty="0"/>
              <a:t>Service Providers:</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a:t>LGBT+ Domestic Abuse awareness training</a:t>
            </a:r>
          </a:p>
          <a:p>
            <a:pPr marL="457200" indent="-457200">
              <a:buFont typeface="Arial" panose="020B0604020202020204" pitchFamily="34" charset="0"/>
              <a:buChar char="•"/>
            </a:pPr>
            <a:r>
              <a:rPr lang="en-GB" sz="2000" dirty="0"/>
              <a:t>1 to 1 work with services to develop LGBT+ inclusion action plans</a:t>
            </a:r>
          </a:p>
          <a:p>
            <a:pPr marL="457200" indent="-457200">
              <a:buFont typeface="Arial" panose="020B0604020202020204" pitchFamily="34" charset="0"/>
              <a:buChar char="•"/>
            </a:pPr>
            <a:r>
              <a:rPr lang="en-GB" sz="2000" dirty="0"/>
              <a:t>Project legacy for service providers</a:t>
            </a:r>
          </a:p>
          <a:p>
            <a:pPr marL="914400" lvl="1" indent="-457200">
              <a:buFont typeface="Arial" panose="020B0604020202020204" pitchFamily="34" charset="0"/>
              <a:buChar char="•"/>
            </a:pPr>
            <a:r>
              <a:rPr lang="en-GB" sz="2000" dirty="0"/>
              <a:t>Launch of LGBT+ inclusive service kitemark</a:t>
            </a:r>
          </a:p>
          <a:p>
            <a:pPr marL="914400" lvl="1" indent="-457200">
              <a:buFont typeface="Arial" panose="020B0604020202020204" pitchFamily="34" charset="0"/>
              <a:buChar char="•"/>
            </a:pPr>
            <a:r>
              <a:rPr lang="en-GB" sz="2000" dirty="0"/>
              <a:t>Training module on LGBT+ Domestic Abuse</a:t>
            </a:r>
          </a:p>
          <a:p>
            <a:pPr marL="914400" lvl="1" indent="-457200">
              <a:buFont typeface="Arial" panose="020B0604020202020204" pitchFamily="34" charset="0"/>
              <a:buChar char="•"/>
            </a:pPr>
            <a:endParaRPr lang="en-GB" sz="2000" dirty="0"/>
          </a:p>
          <a:p>
            <a:pPr marL="914400" lvl="1" indent="-457200">
              <a:buFont typeface="Arial" panose="020B0604020202020204" pitchFamily="34" charset="0"/>
              <a:buChar char="•"/>
            </a:pPr>
            <a:endParaRPr lang="en-GB" sz="2000" dirty="0"/>
          </a:p>
          <a:p>
            <a:pPr marL="914400" lvl="1" indent="-457200">
              <a:buFont typeface="Arial" panose="020B0604020202020204" pitchFamily="34" charset="0"/>
              <a:buChar char="•"/>
            </a:pPr>
            <a:endParaRPr lang="en-GB" sz="2000" dirty="0"/>
          </a:p>
          <a:p>
            <a:pPr marL="914400" lvl="1" indent="-457200">
              <a:buFont typeface="Arial" panose="020B0604020202020204" pitchFamily="34" charset="0"/>
              <a:buChar char="•"/>
            </a:pPr>
            <a:endParaRPr lang="en-GB" sz="2000" dirty="0"/>
          </a:p>
          <a:p>
            <a:endParaRPr lang="en-GB" sz="2000" dirty="0"/>
          </a:p>
          <a:p>
            <a:endParaRPr lang="en-GB" sz="2000" dirty="0"/>
          </a:p>
          <a:p>
            <a:r>
              <a:rPr lang="en-GB" sz="2000" b="1" u="sng" dirty="0"/>
              <a:t>LGBT+ Community</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a:t>Continue capturing the stories of local LGBT+ survivors of domestic abuse</a:t>
            </a:r>
          </a:p>
          <a:p>
            <a:pPr marL="457200" indent="-457200">
              <a:buFont typeface="Arial" panose="020B0604020202020204" pitchFamily="34" charset="0"/>
              <a:buChar char="•"/>
            </a:pPr>
            <a:r>
              <a:rPr lang="en-GB" sz="2000" dirty="0"/>
              <a:t>Awareness campaign – both on domestic abuse and existence of services</a:t>
            </a:r>
          </a:p>
          <a:p>
            <a:pPr marL="457200" indent="-457200">
              <a:buFont typeface="Arial" panose="020B0604020202020204" pitchFamily="34" charset="0"/>
              <a:buChar char="•"/>
            </a:pPr>
            <a:r>
              <a:rPr lang="en-GB" sz="2000" dirty="0"/>
              <a:t>Project legacy for LGBT+ community</a:t>
            </a:r>
          </a:p>
          <a:p>
            <a:pPr marL="914400" lvl="1" indent="-457200">
              <a:buFont typeface="Arial" panose="020B0604020202020204" pitchFamily="34" charset="0"/>
              <a:buChar char="•"/>
            </a:pPr>
            <a:r>
              <a:rPr lang="en-GB" sz="2000" dirty="0"/>
              <a:t>LGBT+ Domestic Abuse Awareness Champions</a:t>
            </a:r>
          </a:p>
          <a:p>
            <a:endParaRPr lang="en-GB" sz="2000" dirty="0"/>
          </a:p>
        </p:txBody>
      </p:sp>
    </p:spTree>
    <p:extLst>
      <p:ext uri="{BB962C8B-B14F-4D97-AF65-F5344CB8AC3E}">
        <p14:creationId xmlns:p14="http://schemas.microsoft.com/office/powerpoint/2010/main" val="26132267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pic>
        <p:nvPicPr>
          <p:cNvPr id="15364" name="Picture 4" descr="Image result for question doodles background"/>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650" y="395076"/>
            <a:ext cx="5216016" cy="521601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mage result for question doodles background"/>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32666" y="395075"/>
            <a:ext cx="5216016" cy="52160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Image result for question doodles background"/>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r="79735"/>
          <a:stretch/>
        </p:blipFill>
        <p:spPr bwMode="auto">
          <a:xfrm>
            <a:off x="10748682" y="378777"/>
            <a:ext cx="1057037" cy="52160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6650" y="2651108"/>
            <a:ext cx="11489069" cy="707886"/>
          </a:xfrm>
          <a:prstGeom prst="rect">
            <a:avLst/>
          </a:prstGeom>
          <a:solidFill>
            <a:schemeClr val="bg1"/>
          </a:solidFill>
        </p:spPr>
        <p:txBody>
          <a:bodyPr wrap="square" rtlCol="0">
            <a:spAutoFit/>
          </a:bodyPr>
          <a:lstStyle/>
          <a:p>
            <a:pPr algn="ctr"/>
            <a:r>
              <a:rPr lang="en-GB" sz="4000" b="1" dirty="0"/>
              <a:t>Q &amp; A</a:t>
            </a:r>
          </a:p>
        </p:txBody>
      </p:sp>
      <p:pic>
        <p:nvPicPr>
          <p:cNvPr id="1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6"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10"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4" name="Rectangle 3"/>
          <p:cNvSpPr/>
          <p:nvPr/>
        </p:nvSpPr>
        <p:spPr>
          <a:xfrm>
            <a:off x="9306019" y="5005419"/>
            <a:ext cx="2499700" cy="605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16650" y="399011"/>
            <a:ext cx="11495735" cy="521208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86898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4" name="Picture 2" descr="Image result for megaphone doodles background"/>
          <p:cNvPicPr>
            <a:picLocks noChangeAspect="1" noChangeArrowheads="1"/>
          </p:cNvPicPr>
          <p:nvPr/>
        </p:nvPicPr>
        <p:blipFill>
          <a:blip r:embed="rId4">
            <a:clrChange>
              <a:clrFrom>
                <a:srgbClr val="F3F0E7"/>
              </a:clrFrom>
              <a:clrTo>
                <a:srgbClr val="F3F0E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3832" y="399011"/>
            <a:ext cx="5213059" cy="52130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6"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10"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3" name="Picture 2" descr="Image result for megaphone doodles background"/>
          <p:cNvPicPr>
            <a:picLocks noChangeAspect="1" noChangeArrowheads="1"/>
          </p:cNvPicPr>
          <p:nvPr/>
        </p:nvPicPr>
        <p:blipFill rotWithShape="1">
          <a:blip r:embed="rId4">
            <a:clrChange>
              <a:clrFrom>
                <a:srgbClr val="F3F0E7"/>
              </a:clrFrom>
              <a:clrTo>
                <a:srgbClr val="F3F0E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r="79346"/>
          <a:stretch/>
        </p:blipFill>
        <p:spPr bwMode="auto">
          <a:xfrm>
            <a:off x="10738069" y="385073"/>
            <a:ext cx="1076704" cy="521305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megaphone doodles background"/>
          <p:cNvPicPr>
            <a:picLocks noChangeAspect="1" noChangeArrowheads="1"/>
          </p:cNvPicPr>
          <p:nvPr/>
        </p:nvPicPr>
        <p:blipFill>
          <a:blip r:embed="rId4">
            <a:clrChange>
              <a:clrFrom>
                <a:srgbClr val="F3F0E7"/>
              </a:clrFrom>
              <a:clrTo>
                <a:srgbClr val="F3F0E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46891" y="386052"/>
            <a:ext cx="5213059" cy="52130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306019" y="5005419"/>
            <a:ext cx="2506365" cy="605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005667" y="2651108"/>
            <a:ext cx="4180661" cy="707886"/>
          </a:xfrm>
          <a:prstGeom prst="rect">
            <a:avLst/>
          </a:prstGeom>
          <a:solidFill>
            <a:schemeClr val="bg1"/>
          </a:solidFill>
        </p:spPr>
        <p:txBody>
          <a:bodyPr wrap="square" rtlCol="0">
            <a:spAutoFit/>
          </a:bodyPr>
          <a:lstStyle/>
          <a:p>
            <a:pPr algn="ctr"/>
            <a:r>
              <a:rPr lang="en-GB" sz="4000" b="1" dirty="0"/>
              <a:t>Service user voices</a:t>
            </a:r>
          </a:p>
        </p:txBody>
      </p:sp>
      <p:sp>
        <p:nvSpPr>
          <p:cNvPr id="11" name="Rectangle 10"/>
          <p:cNvSpPr/>
          <p:nvPr/>
        </p:nvSpPr>
        <p:spPr>
          <a:xfrm>
            <a:off x="316650" y="399011"/>
            <a:ext cx="11495734" cy="521208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73538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sp>
        <p:nvSpPr>
          <p:cNvPr id="9" name="TextBox 8"/>
          <p:cNvSpPr txBox="1"/>
          <p:nvPr/>
        </p:nvSpPr>
        <p:spPr>
          <a:xfrm>
            <a:off x="386862" y="2651108"/>
            <a:ext cx="11425522" cy="707886"/>
          </a:xfrm>
          <a:prstGeom prst="rect">
            <a:avLst/>
          </a:prstGeom>
          <a:solidFill>
            <a:schemeClr val="bg1"/>
          </a:solidFill>
        </p:spPr>
        <p:txBody>
          <a:bodyPr wrap="square" rtlCol="0">
            <a:spAutoFit/>
          </a:bodyPr>
          <a:lstStyle/>
          <a:p>
            <a:pPr algn="ctr"/>
            <a:r>
              <a:rPr lang="en-GB" sz="4000" b="1" dirty="0"/>
              <a:t>Comfort Break</a:t>
            </a:r>
          </a:p>
        </p:txBody>
      </p:sp>
    </p:spTree>
    <p:extLst>
      <p:ext uri="{BB962C8B-B14F-4D97-AF65-F5344CB8AC3E}">
        <p14:creationId xmlns:p14="http://schemas.microsoft.com/office/powerpoint/2010/main" val="829523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36059" y="568915"/>
            <a:ext cx="10656916" cy="707886"/>
          </a:xfrm>
          <a:prstGeom prst="rect">
            <a:avLst/>
          </a:prstGeom>
          <a:noFill/>
        </p:spPr>
        <p:txBody>
          <a:bodyPr wrap="square" rtlCol="0">
            <a:spAutoFit/>
          </a:bodyPr>
          <a:lstStyle/>
          <a:p>
            <a:pPr algn="ctr"/>
            <a:r>
              <a:rPr lang="en-GB" sz="4000" b="1" dirty="0"/>
              <a:t>Welcome</a:t>
            </a:r>
          </a:p>
        </p:txBody>
      </p:sp>
      <p:sp>
        <p:nvSpPr>
          <p:cNvPr id="12" name="TextBox 11"/>
          <p:cNvSpPr txBox="1"/>
          <p:nvPr/>
        </p:nvSpPr>
        <p:spPr>
          <a:xfrm>
            <a:off x="736059" y="1882820"/>
            <a:ext cx="10656916" cy="1938992"/>
          </a:xfrm>
          <a:prstGeom prst="rect">
            <a:avLst/>
          </a:prstGeom>
          <a:noFill/>
        </p:spPr>
        <p:txBody>
          <a:bodyPr wrap="square" rtlCol="0">
            <a:spAutoFit/>
          </a:bodyPr>
          <a:lstStyle/>
          <a:p>
            <a:pPr algn="ctr"/>
            <a:r>
              <a:rPr lang="en-GB" sz="4000" dirty="0"/>
              <a:t>Dawn Dale </a:t>
            </a:r>
          </a:p>
          <a:p>
            <a:pPr algn="ctr"/>
            <a:r>
              <a:rPr lang="en-GB" sz="4000" i="1" dirty="0"/>
              <a:t>Councillor</a:t>
            </a:r>
          </a:p>
          <a:p>
            <a:pPr algn="ctr"/>
            <a:r>
              <a:rPr lang="en-GB" sz="4000" i="1" dirty="0"/>
              <a:t>Sheffield City Council</a:t>
            </a:r>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 name="Picture 3" descr="SC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6517" y="4195884"/>
            <a:ext cx="1296000" cy="12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 name="Rectangle 20"/>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2"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5203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36059" y="2651108"/>
            <a:ext cx="10656916" cy="707886"/>
          </a:xfrm>
          <a:prstGeom prst="rect">
            <a:avLst/>
          </a:prstGeom>
          <a:noFill/>
        </p:spPr>
        <p:txBody>
          <a:bodyPr wrap="square" rtlCol="0">
            <a:spAutoFit/>
          </a:bodyPr>
          <a:lstStyle/>
          <a:p>
            <a:pPr algn="ctr"/>
            <a:r>
              <a:rPr lang="en-GB" sz="4000" b="1" dirty="0"/>
              <a:t>Workshops</a:t>
            </a:r>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6475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36059" y="2651108"/>
            <a:ext cx="10656916" cy="707886"/>
          </a:xfrm>
          <a:prstGeom prst="rect">
            <a:avLst/>
          </a:prstGeom>
          <a:noFill/>
        </p:spPr>
        <p:txBody>
          <a:bodyPr wrap="square" rtlCol="0">
            <a:spAutoFit/>
          </a:bodyPr>
          <a:lstStyle/>
          <a:p>
            <a:pPr algn="ctr"/>
            <a:r>
              <a:rPr lang="en-GB" sz="4000" b="1" dirty="0"/>
              <a:t>Plenary and Close</a:t>
            </a:r>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6549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65161"/>
            <a:ext cx="9144000" cy="2387600"/>
          </a:xfrm>
        </p:spPr>
        <p:txBody>
          <a:bodyPr/>
          <a:lstStyle/>
          <a:p>
            <a:endParaRPr lang="en-GB"/>
          </a:p>
        </p:txBody>
      </p:sp>
      <p:sp>
        <p:nvSpPr>
          <p:cNvPr id="3" name="Subtitle 2"/>
          <p:cNvSpPr>
            <a:spLocks noGrp="1"/>
          </p:cNvSpPr>
          <p:nvPr>
            <p:ph type="subTitle" idx="1"/>
          </p:nvPr>
        </p:nvSpPr>
        <p:spPr>
          <a:xfrm>
            <a:off x="1524000" y="3744836"/>
            <a:ext cx="9144000" cy="1655762"/>
          </a:xfrm>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67540" y="488989"/>
            <a:ext cx="10656916" cy="707886"/>
          </a:xfrm>
          <a:prstGeom prst="rect">
            <a:avLst/>
          </a:prstGeom>
          <a:noFill/>
        </p:spPr>
        <p:txBody>
          <a:bodyPr wrap="square" rtlCol="0">
            <a:spAutoFit/>
          </a:bodyPr>
          <a:lstStyle/>
          <a:p>
            <a:pPr algn="ctr"/>
            <a:r>
              <a:rPr lang="en-GB" sz="4000" b="1" dirty="0"/>
              <a:t>Thankyou</a:t>
            </a:r>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3694203" y="2746061"/>
            <a:ext cx="2003824" cy="108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 name="Picture 6" descr="Image result for durham university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8740" y="2727966"/>
            <a:ext cx="2256058"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web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77432" y="2735044"/>
            <a:ext cx="1079999"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80838" y="2735044"/>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4"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8740" y="1382322"/>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3"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75952" y="1389046"/>
            <a:ext cx="1085294"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6" name="Picture 7" descr="Image result for rotherham council logo"/>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27" t="-2853" r="-1100" b="-1564"/>
          <a:stretch/>
        </p:blipFill>
        <p:spPr bwMode="auto">
          <a:xfrm>
            <a:off x="3782892" y="1472322"/>
            <a:ext cx="2575362"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7"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96193" y="1372237"/>
            <a:ext cx="180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5"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18699" y="1265161"/>
            <a:ext cx="2750295" cy="108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2" descr="https://southyorkshire-pcc.gov.uk/img/2018/11/sypcc-logo.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4230" y="4161942"/>
            <a:ext cx="2538698"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 result for irwin mitchell"/>
          <p:cNvPicPr>
            <a:picLocks noChangeAspect="1" noChangeArrowheads="1"/>
          </p:cNvPicPr>
          <p:nvPr/>
        </p:nvPicPr>
        <p:blipFill rotWithShape="1">
          <a:blip r:embed="rId16">
            <a:extLst>
              <a:ext uri="{28A0092B-C50C-407E-A947-70E740481C1C}">
                <a14:useLocalDpi xmlns:a14="http://schemas.microsoft.com/office/drawing/2010/main" val="0"/>
              </a:ext>
            </a:extLst>
          </a:blip>
          <a:srcRect t="29018" b="30400"/>
          <a:stretch/>
        </p:blipFill>
        <p:spPr bwMode="auto">
          <a:xfrm>
            <a:off x="3782892" y="4173701"/>
            <a:ext cx="4124998"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E.D.E.N Film Production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184246" y="2767691"/>
            <a:ext cx="24192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3304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pic>
        <p:nvPicPr>
          <p:cNvPr id="20" name="Picture 4" descr="Image result for lunch doodle"/>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28729" y="399011"/>
            <a:ext cx="5212080" cy="52120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pic>
        <p:nvPicPr>
          <p:cNvPr id="1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6"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10"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8" name="Picture 4" descr="Image result for lunch doodle"/>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649" y="399011"/>
            <a:ext cx="5212080" cy="52120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lunch doodle"/>
          <p:cNvPicPr>
            <a:picLocks noChangeAspect="1" noChangeArrowheads="1"/>
          </p:cNvPicPr>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r="79568"/>
          <a:stretch/>
        </p:blipFill>
        <p:spPr bwMode="auto">
          <a:xfrm>
            <a:off x="10740808" y="397454"/>
            <a:ext cx="1064911" cy="52120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6648" y="2651108"/>
            <a:ext cx="11495737" cy="707886"/>
          </a:xfrm>
          <a:prstGeom prst="rect">
            <a:avLst/>
          </a:prstGeom>
          <a:solidFill>
            <a:schemeClr val="bg1"/>
          </a:solidFill>
        </p:spPr>
        <p:txBody>
          <a:bodyPr wrap="square" rtlCol="0">
            <a:spAutoFit/>
          </a:bodyPr>
          <a:lstStyle/>
          <a:p>
            <a:pPr algn="ctr"/>
            <a:r>
              <a:rPr lang="en-GB" sz="4000" b="1" dirty="0"/>
              <a:t>Lunch and networking </a:t>
            </a:r>
          </a:p>
        </p:txBody>
      </p:sp>
      <p:sp>
        <p:nvSpPr>
          <p:cNvPr id="4" name="Rectangle 3"/>
          <p:cNvSpPr/>
          <p:nvPr/>
        </p:nvSpPr>
        <p:spPr>
          <a:xfrm>
            <a:off x="9306019" y="5005419"/>
            <a:ext cx="2499700" cy="604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16650" y="399011"/>
            <a:ext cx="11495735" cy="521208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3" name="Picture 2" descr="Image result for twitter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410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36059" y="568915"/>
            <a:ext cx="10656916" cy="707886"/>
          </a:xfrm>
          <a:prstGeom prst="rect">
            <a:avLst/>
          </a:prstGeom>
          <a:noFill/>
        </p:spPr>
        <p:txBody>
          <a:bodyPr wrap="square" rtlCol="0">
            <a:spAutoFit/>
          </a:bodyPr>
          <a:lstStyle/>
          <a:p>
            <a:pPr algn="ctr"/>
            <a:r>
              <a:rPr lang="en-GB" sz="4000" b="1" dirty="0"/>
              <a:t>Welcome</a:t>
            </a:r>
          </a:p>
        </p:txBody>
      </p:sp>
      <p:sp>
        <p:nvSpPr>
          <p:cNvPr id="12" name="TextBox 11"/>
          <p:cNvSpPr txBox="1"/>
          <p:nvPr/>
        </p:nvSpPr>
        <p:spPr>
          <a:xfrm>
            <a:off x="736059" y="1812730"/>
            <a:ext cx="10656916" cy="1938992"/>
          </a:xfrm>
          <a:prstGeom prst="rect">
            <a:avLst/>
          </a:prstGeom>
          <a:noFill/>
        </p:spPr>
        <p:txBody>
          <a:bodyPr wrap="square" rtlCol="0">
            <a:spAutoFit/>
          </a:bodyPr>
          <a:lstStyle/>
          <a:p>
            <a:pPr algn="ctr"/>
            <a:r>
              <a:rPr lang="en-GB" sz="4000" dirty="0"/>
              <a:t>Alison Higgins </a:t>
            </a:r>
          </a:p>
          <a:p>
            <a:pPr algn="ctr"/>
            <a:r>
              <a:rPr lang="en-GB" sz="4000" i="1" dirty="0"/>
              <a:t>Strategic Commissioning Manager</a:t>
            </a:r>
          </a:p>
          <a:p>
            <a:pPr algn="ctr"/>
            <a:r>
              <a:rPr lang="en-GB" sz="4000" i="1" dirty="0"/>
              <a:t>Sheffield DACT</a:t>
            </a:r>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517" y="4194252"/>
            <a:ext cx="1302353" cy="12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 name="Rectangle 20"/>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2" name="Picture 2" descr="Image result for twitter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893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2" descr="photo of man crying with colored tears"/>
          <p:cNvPicPr>
            <a:picLocks noChangeAspect="1" noChangeArrowheads="1"/>
          </p:cNvPicPr>
          <p:nvPr/>
        </p:nvPicPr>
        <p:blipFill rotWithShape="1">
          <a:blip r:embed="rId2">
            <a:extLst>
              <a:ext uri="{28A0092B-C50C-407E-A947-70E740481C1C}">
                <a14:useLocalDpi xmlns:a14="http://schemas.microsoft.com/office/drawing/2010/main" val="0"/>
              </a:ext>
            </a:extLst>
          </a:blip>
          <a:srcRect t="11394" r="75574" b="14458"/>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5"/>
          <p:cNvSpPr/>
          <p:nvPr/>
        </p:nvSpPr>
        <p:spPr>
          <a:xfrm>
            <a:off x="-1" y="5985163"/>
            <a:ext cx="12191999"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0" y="5985163"/>
            <a:ext cx="867912" cy="720000"/>
          </a:xfrm>
          <a:prstGeom prst="rect">
            <a:avLst/>
          </a:prstGeom>
        </p:spPr>
      </p:pic>
      <p:sp>
        <p:nvSpPr>
          <p:cNvPr id="8" name="TextBox 7"/>
          <p:cNvSpPr txBox="1"/>
          <p:nvPr/>
        </p:nvSpPr>
        <p:spPr>
          <a:xfrm>
            <a:off x="1253057" y="6114330"/>
            <a:ext cx="3443058" cy="461665"/>
          </a:xfrm>
          <a:prstGeom prst="rect">
            <a:avLst/>
          </a:prstGeom>
          <a:noFill/>
        </p:spPr>
        <p:txBody>
          <a:bodyPr wrap="square" rtlCol="0">
            <a:spAutoFit/>
          </a:bodyPr>
          <a:lstStyle/>
          <a:p>
            <a:r>
              <a:rPr lang="en-GB" sz="2400" dirty="0"/>
              <a:t>www.sayit.org.uk/callitout</a:t>
            </a:r>
          </a:p>
        </p:txBody>
      </p:sp>
      <p:sp>
        <p:nvSpPr>
          <p:cNvPr id="10" name="Rectangle 9"/>
          <p:cNvSpPr/>
          <p:nvPr/>
        </p:nvSpPr>
        <p:spPr>
          <a:xfrm>
            <a:off x="316650" y="399011"/>
            <a:ext cx="11495735" cy="5212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36059" y="568915"/>
            <a:ext cx="10656916" cy="1323439"/>
          </a:xfrm>
          <a:prstGeom prst="rect">
            <a:avLst/>
          </a:prstGeom>
          <a:noFill/>
        </p:spPr>
        <p:txBody>
          <a:bodyPr wrap="square" rtlCol="0">
            <a:spAutoFit/>
          </a:bodyPr>
          <a:lstStyle/>
          <a:p>
            <a:pPr algn="ctr"/>
            <a:r>
              <a:rPr lang="en-GB" sz="4000" b="1" dirty="0"/>
              <a:t>Session 1: Keynote Presentations</a:t>
            </a:r>
          </a:p>
          <a:p>
            <a:pPr algn="ctr"/>
            <a:endParaRPr lang="en-GB" sz="4000" b="1" dirty="0"/>
          </a:p>
        </p:txBody>
      </p:sp>
      <p:sp>
        <p:nvSpPr>
          <p:cNvPr id="12" name="TextBox 11"/>
          <p:cNvSpPr txBox="1"/>
          <p:nvPr/>
        </p:nvSpPr>
        <p:spPr>
          <a:xfrm>
            <a:off x="736059" y="2137685"/>
            <a:ext cx="10656916" cy="1323439"/>
          </a:xfrm>
          <a:prstGeom prst="rect">
            <a:avLst/>
          </a:prstGeom>
          <a:noFill/>
        </p:spPr>
        <p:txBody>
          <a:bodyPr wrap="square" rtlCol="0">
            <a:spAutoFit/>
          </a:bodyPr>
          <a:lstStyle/>
          <a:p>
            <a:pPr algn="ctr"/>
            <a:r>
              <a:rPr lang="en-GB" sz="4000" dirty="0"/>
              <a:t>Catherine Donovan </a:t>
            </a:r>
          </a:p>
          <a:p>
            <a:pPr algn="ctr"/>
            <a:r>
              <a:rPr lang="en-GB" sz="4000" i="1" dirty="0"/>
              <a:t>Durham University </a:t>
            </a:r>
          </a:p>
        </p:txBody>
      </p:sp>
      <p:pic>
        <p:nvPicPr>
          <p:cNvPr id="1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723" y="6010102"/>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3" descr="University of Sheffield - full colour logo "/>
          <p:cNvPicPr>
            <a:picLocks noChangeAspect="1" noChangeArrowheads="1"/>
          </p:cNvPicPr>
          <p:nvPr/>
        </p:nvPicPr>
        <p:blipFill>
          <a:blip r:embed="rId5" cstate="print">
            <a:extLst>
              <a:ext uri="{28A0092B-C50C-407E-A947-70E740481C1C}">
                <a14:useLocalDpi xmlns:a14="http://schemas.microsoft.com/office/drawing/2010/main" val="0"/>
              </a:ext>
            </a:extLst>
          </a:blip>
          <a:srcRect r="23680" b="-1776"/>
          <a:stretch>
            <a:fillRect/>
          </a:stretch>
        </p:blipFill>
        <p:spPr bwMode="auto">
          <a:xfrm>
            <a:off x="5464273" y="6016995"/>
            <a:ext cx="1201738"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506" y="6016995"/>
            <a:ext cx="650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3" descr="SC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0443" y="601699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 name="Picture 6" descr="DMBC-Logo-L-Bla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91976" y="6016995"/>
            <a:ext cx="1649413" cy="647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7" descr="Image result for rotherham council logo"/>
          <p:cNvPicPr>
            <a:picLocks noChangeAspect="1" noChangeArrowheads="1"/>
          </p:cNvPicPr>
          <p:nvPr/>
        </p:nvPicPr>
        <p:blipFill>
          <a:blip r:embed="rId9" cstate="print">
            <a:extLst>
              <a:ext uri="{28A0092B-C50C-407E-A947-70E740481C1C}">
                <a14:useLocalDpi xmlns:a14="http://schemas.microsoft.com/office/drawing/2010/main" val="0"/>
              </a:ext>
            </a:extLst>
          </a:blip>
          <a:srcRect r="6667" b="6667"/>
          <a:stretch>
            <a:fillRect/>
          </a:stretch>
        </p:blipFill>
        <p:spPr bwMode="auto">
          <a:xfrm>
            <a:off x="8192999" y="6124945"/>
            <a:ext cx="12620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barnsleylogo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32980" y="601699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6390" name="Picture 6" descr="Image result for durham university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10882" y="3961800"/>
            <a:ext cx="2707269" cy="1296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912223" y="5005419"/>
            <a:ext cx="1900161" cy="531812"/>
          </a:xfrm>
          <a:prstGeom prst="rect">
            <a:avLst/>
          </a:prstGeom>
        </p:spPr>
        <p:txBody>
          <a:bodyPr wrap="square" anchor="ctr">
            <a:spAutoFit/>
          </a:bodyPr>
          <a:lstStyle/>
          <a:p>
            <a:pPr>
              <a:lnSpc>
                <a:spcPct val="119000"/>
              </a:lnSpc>
              <a:spcAft>
                <a:spcPts val="600"/>
              </a:spcAft>
            </a:pPr>
            <a:r>
              <a:rPr lang="en-GB" sz="2400" b="1" kern="1400" cap="small" dirty="0">
                <a:solidFill>
                  <a:srgbClr val="002060"/>
                </a:solidFill>
                <a:latin typeface="Calibri" panose="020F0502020204030204" pitchFamily="34" charset="0"/>
              </a:rPr>
              <a:t>#CallItOut19</a:t>
            </a:r>
            <a:endParaRPr lang="en-GB" sz="2400" kern="1400" dirty="0">
              <a:ln>
                <a:noFill/>
              </a:ln>
              <a:solidFill>
                <a:srgbClr val="002060"/>
              </a:solidFill>
              <a:effectLst/>
              <a:latin typeface="Calibri" panose="020F0502020204030204" pitchFamily="34" charset="0"/>
            </a:endParaRPr>
          </a:p>
        </p:txBody>
      </p:sp>
      <p:pic>
        <p:nvPicPr>
          <p:cNvPr id="21" name="Picture 2" descr="Image result for twitter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06019" y="4911325"/>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937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2813</TotalTime>
  <Words>5439</Words>
  <Application>Microsoft Office PowerPoint</Application>
  <PresentationFormat>Widescreen</PresentationFormat>
  <Paragraphs>579</Paragraphs>
  <Slides>73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Arial</vt:lpstr>
      <vt:lpstr>Calibri</vt:lpstr>
      <vt:lpstr>Calibri Light</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Paterson</dc:creator>
  <cp:lastModifiedBy>Heather Paterson</cp:lastModifiedBy>
  <cp:revision>82</cp:revision>
  <cp:lastPrinted>2019-07-16T18:00:05Z</cp:lastPrinted>
  <dcterms:created xsi:type="dcterms:W3CDTF">2019-06-14T11:49:02Z</dcterms:created>
  <dcterms:modified xsi:type="dcterms:W3CDTF">2019-07-30T08:40:47Z</dcterms:modified>
</cp:coreProperties>
</file>